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85" r:id="rId2"/>
    <p:sldId id="259" r:id="rId3"/>
    <p:sldId id="260" r:id="rId4"/>
    <p:sldId id="262" r:id="rId5"/>
    <p:sldId id="296" r:id="rId6"/>
    <p:sldId id="287" r:id="rId7"/>
    <p:sldId id="288" r:id="rId8"/>
    <p:sldId id="289" r:id="rId9"/>
    <p:sldId id="291" r:id="rId10"/>
    <p:sldId id="292" r:id="rId11"/>
    <p:sldId id="301" r:id="rId12"/>
    <p:sldId id="302" r:id="rId13"/>
    <p:sldId id="305" r:id="rId14"/>
    <p:sldId id="303" r:id="rId15"/>
    <p:sldId id="304" r:id="rId16"/>
    <p:sldId id="293" r:id="rId17"/>
    <p:sldId id="294" r:id="rId18"/>
    <p:sldId id="297" r:id="rId19"/>
    <p:sldId id="298" r:id="rId20"/>
    <p:sldId id="299" r:id="rId21"/>
    <p:sldId id="300" r:id="rId22"/>
    <p:sldId id="306" r:id="rId23"/>
    <p:sldId id="309" r:id="rId24"/>
    <p:sldId id="310" r:id="rId25"/>
    <p:sldId id="307" r:id="rId26"/>
    <p:sldId id="312" r:id="rId27"/>
    <p:sldId id="338" r:id="rId28"/>
    <p:sldId id="317" r:id="rId29"/>
    <p:sldId id="332" r:id="rId30"/>
    <p:sldId id="308" r:id="rId31"/>
    <p:sldId id="315" r:id="rId32"/>
    <p:sldId id="313" r:id="rId33"/>
    <p:sldId id="314" r:id="rId34"/>
    <p:sldId id="318" r:id="rId35"/>
    <p:sldId id="333" r:id="rId36"/>
    <p:sldId id="323" r:id="rId37"/>
    <p:sldId id="324" r:id="rId38"/>
    <p:sldId id="322" r:id="rId39"/>
    <p:sldId id="334" r:id="rId40"/>
    <p:sldId id="319" r:id="rId41"/>
    <p:sldId id="321" r:id="rId42"/>
    <p:sldId id="320" r:id="rId43"/>
    <p:sldId id="325" r:id="rId44"/>
    <p:sldId id="335" r:id="rId45"/>
    <p:sldId id="326" r:id="rId46"/>
    <p:sldId id="327" r:id="rId47"/>
    <p:sldId id="328" r:id="rId48"/>
    <p:sldId id="336" r:id="rId49"/>
    <p:sldId id="329" r:id="rId50"/>
    <p:sldId id="330" r:id="rId51"/>
    <p:sldId id="331" r:id="rId52"/>
    <p:sldId id="337" r:id="rId53"/>
    <p:sldId id="279" r:id="rId54"/>
    <p:sldId id="280" r:id="rId55"/>
    <p:sldId id="257" r:id="rId56"/>
  </p:sldIdLst>
  <p:sldSz cx="9144000" cy="5143500" type="screen16x9"/>
  <p:notesSz cx="6858000" cy="9144000"/>
  <p:embeddedFontLst>
    <p:embeddedFont>
      <p:font typeface="Barlow" panose="020B0604020202020204" charset="0"/>
      <p:regular r:id="rId58"/>
      <p:bold r:id="rId59"/>
      <p:italic r:id="rId60"/>
      <p:boldItalic r:id="rId61"/>
    </p:embeddedFont>
    <p:embeddedFont>
      <p:font typeface="Barlow Light" panose="020B0604020202020204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Miriam Libre" panose="020B0604020202020204" charset="-79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 ANDRES CASTRO PARDO" initials="JACP" lastIdx="12" clrIdx="0">
    <p:extLst>
      <p:ext uri="{19B8F6BF-5375-455C-9EA6-DF929625EA0E}">
        <p15:presenceInfo xmlns:p15="http://schemas.microsoft.com/office/powerpoint/2012/main" userId="99506b59def1a1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308BAA-9552-46C2-AD14-432BEADBCD6E}">
  <a:tblStyle styleId="{5E308BAA-9552-46C2-AD14-432BEADBC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18:09:25.430" idx="2">
    <p:pos x="3883" y="1620"/>
    <p:text>https://www.flaticon.com/authors/becris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7:25:16.383" idx="12">
    <p:pos x="4112" y="167"/>
    <p:text>Es un protocolo muy común (no hay que confundirlo con el Bus Serial de Comunicación, o USB) para comunicación entre dispositivos que se incluye de manera estándar en prácticamente cualquier computadora.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17:58:31.185" idx="1">
    <p:pos x="3603" y="1540"/>
    <p:text>Sea bajo algún tipo de pago o de forma gratuita.</p:text>
    <p:extLst>
      <p:ext uri="{C676402C-5697-4E1C-873F-D02D1690AC5C}">
        <p15:threadingInfo xmlns:p15="http://schemas.microsoft.com/office/powerpoint/2012/main" timeZoneBias="300"/>
      </p:ext>
    </p:extLst>
  </p:cm>
  <p:cm authorId="1" dt="2019-02-15T05:32:05.523" idx="10">
    <p:pos x="1800" y="2420"/>
    <p:text>Fundación por el Software Libre es una organización creada en octubre de 1985 por Richard Stallman y otros entusiastas del software libre con el propósito de difundir este movimiento.</p:text>
    <p:extLst>
      <p:ext uri="{C676402C-5697-4E1C-873F-D02D1690AC5C}">
        <p15:threadingInfo xmlns:p15="http://schemas.microsoft.com/office/powerpoint/2012/main" timeZoneBias="300"/>
      </p:ext>
    </p:extLst>
  </p:cm>
  <p:cm authorId="1" dt="2019-02-15T05:32:38.707" idx="11">
    <p:pos x="3533" y="2377"/>
    <p:text>Una organización sin fines de lucro dedicada a promover el acceso y el intercambio de cultura. Desarrolla un conjunto de instrumentos jurídicos de carácter gratuito que facilitan usar y compartir tanto la creatividad como el conocimiento.​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3:01:16.865" idx="7">
    <p:pos x="1862" y="2445"/>
    <p:text>Basasdo en Wiring con entorno de desarrollo Processing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20:33:01.549" idx="6">
    <p:pos x="2492" y="2667"/>
    <p:text>Técnica usada para transmitir información a través de un canal de comunicaciones o para controlar la cantidad de energía que se envía a una carga.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20:33:01.549" idx="6">
    <p:pos x="1601" y="2412"/>
    <p:text>Técnica usada para transmitir información a través de un canal de comunicaciones o para controlar la cantidad de energía que se envía a una carga.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3:24:06.634" idx="8">
    <p:pos x="4082" y="710"/>
    <p:text>Conjunto pre-escrito de instrucciones o reglas bien definidas, ordenadas y finitas.
Permite realizar una actividad mediante pasos sucesivos que no generen dudas a quien deba realizar dicha actividad. 
Dados un estado inicial y una entrada, siguiendo los pasos sucesivos se llega a un estado final y se obtiene una solución.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7:25:16.383" idx="12">
    <p:pos x="4112" y="167"/>
    <p:text>Es un protocolo muy común (no hay que confundirlo con el Bus Serial de Comunicación, o USB) para comunicación entre dispositivos que se incluye de manera estándar en prácticamente cualquier computadora.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7:25:16.383" idx="12">
    <p:pos x="4112" y="167"/>
    <p:text>Es un protocolo muy común (no hay que confundirlo con el Bus Serial de Comunicación, o USB) para comunicación entre dispositivos que se incluye de manera estándar en prácticamente cualquier computadora.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7:25:16.383" idx="12">
    <p:pos x="4112" y="167"/>
    <p:text>Es un protocolo muy común (no hay que confundirlo con el Bus Serial de Comunicación, o USB) para comunicación entre dispositivos que se incluye de manera estándar en prácticamente cualquier computadora.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4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ingenieria.bogota.unal.edu.co/ceimtun/" TargetMode="External"/><Relationship Id="rId7" Type="http://schemas.openxmlformats.org/officeDocument/2006/relationships/hyperlink" Target="https://www.instagram.com/ceimtu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hyperlink" Target="https://www.facebook.com/RAS.UN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functions/digital-io/digitalrea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duino.cc/reference/en/language/functions/digital-io/pinmode/" TargetMode="External"/><Relationship Id="rId4" Type="http://schemas.openxmlformats.org/officeDocument/2006/relationships/hyperlink" Target="https://www.arduino.cc/reference/en/language/functions/digital-io/digitalwrit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JuliansCastro/Arduino/blob/master/Scripts/Module%201/Module%201.zip?raw=tru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functions/analog-io/analogwrit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analog-io/analogread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9.png"/><Relationship Id="rId5" Type="http://schemas.openxmlformats.org/officeDocument/2006/relationships/image" Target="../media/image4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juacastropa@unal.edu.co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splash.com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ssuu.com/tdrobotica/docs/libro_kit_basico/4" TargetMode="External"/><Relationship Id="rId13" Type="http://schemas.openxmlformats.org/officeDocument/2006/relationships/hyperlink" Target="https://www.freepng.es/" TargetMode="External"/><Relationship Id="rId3" Type="http://schemas.openxmlformats.org/officeDocument/2006/relationships/hyperlink" Target="https://github.com/JuliansCastro/Arduino/blob/master/README.md" TargetMode="External"/><Relationship Id="rId7" Type="http://schemas.openxmlformats.org/officeDocument/2006/relationships/hyperlink" Target="http://www.vistronica.com/" TargetMode="External"/><Relationship Id="rId12" Type="http://schemas.openxmlformats.org/officeDocument/2006/relationships/hyperlink" Target="https://es.freeimage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tdrobotica.co/" TargetMode="External"/><Relationship Id="rId11" Type="http://schemas.openxmlformats.org/officeDocument/2006/relationships/hyperlink" Target="http://www.flaticon.com/" TargetMode="External"/><Relationship Id="rId5" Type="http://schemas.openxmlformats.org/officeDocument/2006/relationships/hyperlink" Target="https://programarfacil.com/blog/arduino-blog/curso-de-arduino/" TargetMode="External"/><Relationship Id="rId10" Type="http://schemas.openxmlformats.org/officeDocument/2006/relationships/hyperlink" Target="https://www.flaticon.com/authors/becris" TargetMode="External"/><Relationship Id="rId4" Type="http://schemas.openxmlformats.org/officeDocument/2006/relationships/hyperlink" Target="http://www.arduino.cc/reference/en/" TargetMode="External"/><Relationship Id="rId9" Type="http://schemas.openxmlformats.org/officeDocument/2006/relationships/hyperlink" Target="https://arduinohistory.github.io/" TargetMode="External"/><Relationship Id="rId14" Type="http://schemas.openxmlformats.org/officeDocument/2006/relationships/hyperlink" Target="https://thenounproject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 idx="4294967295"/>
          </p:nvPr>
        </p:nvSpPr>
        <p:spPr>
          <a:xfrm>
            <a:off x="5016500" y="1628775"/>
            <a:ext cx="4127500" cy="184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CURSO DE ARDUINO</a:t>
            </a:r>
            <a:endParaRPr sz="4800" dirty="0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B4F5B823-0835-41E1-9AE5-093A2E87D086}"/>
              </a:ext>
            </a:extLst>
          </p:cNvPr>
          <p:cNvSpPr txBox="1">
            <a:spLocks/>
          </p:cNvSpPr>
          <p:nvPr/>
        </p:nvSpPr>
        <p:spPr>
          <a:xfrm>
            <a:off x="1590025" y="480851"/>
            <a:ext cx="6158318" cy="692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 dirty="0"/>
              <a:t>CURSO DE ARDUINO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D204F58-3629-46BE-9170-0B90CE6197F6}"/>
              </a:ext>
            </a:extLst>
          </p:cNvPr>
          <p:cNvSpPr txBox="1">
            <a:spLocks/>
          </p:cNvSpPr>
          <p:nvPr/>
        </p:nvSpPr>
        <p:spPr>
          <a:xfrm>
            <a:off x="1590025" y="1461010"/>
            <a:ext cx="5872093" cy="303371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MX" sz="2400" dirty="0">
              <a:latin typeface="Barlow Light" panose="020B0604020202020204" charset="0"/>
            </a:endParaRPr>
          </a:p>
          <a:p>
            <a:pPr algn="ctr"/>
            <a:r>
              <a:rPr lang="es-MX" sz="2400" dirty="0">
                <a:latin typeface="Barlow Light" panose="020B0604020202020204" charset="0"/>
              </a:rPr>
              <a:t>Por: Julián Andrés Castro</a:t>
            </a:r>
          </a:p>
          <a:p>
            <a:pPr algn="ctr"/>
            <a:r>
              <a:rPr lang="es-MX" sz="2400" dirty="0">
                <a:latin typeface="Barlow Light" panose="020B0604020202020204" charset="0"/>
              </a:rPr>
              <a:t>Estudiante ingeniería electrónica</a:t>
            </a:r>
          </a:p>
          <a:p>
            <a:pPr algn="ctr"/>
            <a:endParaRPr lang="es-MX" sz="1800" dirty="0">
              <a:latin typeface="Barlow Light" panose="020B0604020202020204" charset="0"/>
            </a:endParaRPr>
          </a:p>
          <a:p>
            <a:pPr algn="ctr"/>
            <a:r>
              <a:rPr lang="es-MX" sz="1800" b="1" i="1" dirty="0">
                <a:latin typeface="Barlow Light" panose="020B0604020202020204" charset="0"/>
              </a:rPr>
              <a:t>C</a:t>
            </a:r>
            <a:r>
              <a:rPr lang="es-ES" sz="1800" b="1" i="1" dirty="0">
                <a:latin typeface="Barlow Light" panose="020B0604020202020204" charset="0"/>
              </a:rPr>
              <a:t>EIMTUN – RAS  </a:t>
            </a:r>
          </a:p>
          <a:p>
            <a:pPr algn="ctr"/>
            <a:r>
              <a:rPr lang="es-MX" sz="1800" b="1" i="1" dirty="0">
                <a:latin typeface="Barlow Light" panose="020B0604020202020204" charset="0"/>
              </a:rPr>
              <a:t>UNIVERSIDAD NACIONAL DE COLOMBIA</a:t>
            </a:r>
          </a:p>
          <a:p>
            <a:pPr algn="ctr"/>
            <a:endParaRPr lang="es-MX" dirty="0">
              <a:latin typeface="Barlow Light" panose="020B0604020202020204" charset="0"/>
            </a:endParaRPr>
          </a:p>
          <a:p>
            <a:pPr algn="ctr"/>
            <a:r>
              <a:rPr lang="es-MX" sz="2400" dirty="0">
                <a:latin typeface="Barlow Light" panose="020B0604020202020204" charset="0"/>
              </a:rPr>
              <a:t>Conócenos:</a:t>
            </a:r>
          </a:p>
          <a:p>
            <a:pPr algn="ctr"/>
            <a:r>
              <a:rPr lang="es-MX" sz="2400" dirty="0">
                <a:latin typeface="Barlow Light" panose="020B0604020202020204" charset="0"/>
              </a:rPr>
              <a:t>Web: </a:t>
            </a:r>
            <a:r>
              <a:rPr lang="es-MX" sz="2400" dirty="0">
                <a:latin typeface="Barlow Light" panose="020B0604020202020204" charset="0"/>
                <a:hlinkClick r:id="rId3"/>
              </a:rPr>
              <a:t>ceimtun</a:t>
            </a:r>
            <a:endParaRPr lang="es-ES" sz="1800" dirty="0">
              <a:latin typeface="Barlow Light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B2EE03-1B76-4EE4-9ED7-B605EFA4E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6" t="12716" r="10508" b="24298"/>
          <a:stretch/>
        </p:blipFill>
        <p:spPr>
          <a:xfrm rot="5400000">
            <a:off x="7109380" y="1729971"/>
            <a:ext cx="1847849" cy="1460072"/>
          </a:xfrm>
          <a:prstGeom prst="rect">
            <a:avLst/>
          </a:prstGeom>
        </p:spPr>
      </p:pic>
      <p:sp>
        <p:nvSpPr>
          <p:cNvPr id="8" name="Google Shape;240;p13">
            <a:extLst>
              <a:ext uri="{FF2B5EF4-FFF2-40B4-BE49-F238E27FC236}">
                <a16:creationId xmlns:a16="http://schemas.microsoft.com/office/drawing/2014/main" id="{F200FC78-FA83-4FFD-A0F4-B3CFF51EAA27}"/>
              </a:ext>
            </a:extLst>
          </p:cNvPr>
          <p:cNvSpPr txBox="1">
            <a:spLocks/>
          </p:cNvSpPr>
          <p:nvPr/>
        </p:nvSpPr>
        <p:spPr>
          <a:xfrm>
            <a:off x="1590025" y="910741"/>
            <a:ext cx="6158318" cy="692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800" dirty="0"/>
              <a:t>M</a:t>
            </a:r>
            <a:r>
              <a:rPr lang="es-ES" sz="1800" dirty="0"/>
              <a:t>ÓDULO 1</a:t>
            </a: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D51EDB4D-3C73-427D-B957-79CFB0D7C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29" y="1645648"/>
            <a:ext cx="2169141" cy="18522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297656-E3B9-4734-9DF4-D32277C49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14" y="4048006"/>
            <a:ext cx="419111" cy="419111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966A83FB-29EC-4A17-B176-E763C9ACC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856" y="3908504"/>
            <a:ext cx="759746" cy="759746"/>
          </a:xfrm>
          <a:prstGeom prst="rect">
            <a:avLst/>
          </a:prstGeom>
        </p:spPr>
      </p:pic>
      <p:pic>
        <p:nvPicPr>
          <p:cNvPr id="12" name="Imagen 11" descr="Imagen que contiene dibujo&#10;&#10;Descripción generada automáticamente">
            <a:hlinkClick r:id="rId9"/>
            <a:extLst>
              <a:ext uri="{FF2B5EF4-FFF2-40B4-BE49-F238E27FC236}">
                <a16:creationId xmlns:a16="http://schemas.microsoft.com/office/drawing/2014/main" id="{AF94785C-DBF0-4724-B163-897F072C3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5780" y="3902903"/>
            <a:ext cx="759746" cy="7597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696F392-50DE-4537-86A5-B1A19F38E8FF}"/>
              </a:ext>
            </a:extLst>
          </p:cNvPr>
          <p:cNvSpPr txBox="1"/>
          <p:nvPr/>
        </p:nvSpPr>
        <p:spPr>
          <a:xfrm>
            <a:off x="6999522" y="3547095"/>
            <a:ext cx="117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Barlow Light" panose="020B0604020202020204" charset="0"/>
              </a:rPr>
              <a:t>Redes:</a:t>
            </a:r>
            <a:endParaRPr lang="es-ES" sz="2000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8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484A84-65DC-497C-886C-3E398D91A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D3B6FB-EC0D-423A-BF14-17922577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72" y="531628"/>
            <a:ext cx="2817628" cy="731994"/>
          </a:xfrm>
        </p:spPr>
        <p:txBody>
          <a:bodyPr/>
          <a:lstStyle/>
          <a:p>
            <a:r>
              <a:rPr lang="es-MX" dirty="0"/>
              <a:t>APLICACIONES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390EE8-6361-4E81-ABF1-B3ED97E4A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7350"/>
            <a:ext cx="4114800" cy="3180900"/>
          </a:xfrm>
        </p:spPr>
        <p:txBody>
          <a:bodyPr/>
          <a:lstStyle/>
          <a:p>
            <a:r>
              <a:rPr lang="es-MX" dirty="0"/>
              <a:t>Prototipos</a:t>
            </a:r>
          </a:p>
          <a:p>
            <a:r>
              <a:rPr lang="es-ES" dirty="0"/>
              <a:t>Juguetes</a:t>
            </a:r>
          </a:p>
          <a:p>
            <a:r>
              <a:rPr lang="es-ES" dirty="0"/>
              <a:t>Robótica simple</a:t>
            </a:r>
          </a:p>
          <a:p>
            <a:r>
              <a:rPr lang="es-MX" dirty="0"/>
              <a:t>A</a:t>
            </a:r>
            <a:r>
              <a:rPr lang="es-ES" dirty="0" err="1"/>
              <a:t>rte</a:t>
            </a:r>
            <a:endParaRPr lang="es-ES" dirty="0"/>
          </a:p>
          <a:p>
            <a:r>
              <a:rPr lang="es-ES" dirty="0" err="1"/>
              <a:t>IoT</a:t>
            </a:r>
            <a:r>
              <a:rPr lang="es-ES" dirty="0"/>
              <a:t>  - Internet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6DFE65-88CE-405E-9303-C17AB556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74" y="-1"/>
            <a:ext cx="3059526" cy="2073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847D92-4D72-4235-A43A-6E6FA2F5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50" y="1151197"/>
            <a:ext cx="4722950" cy="44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A98B61-884F-4294-B435-2EF2E099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0" y="696483"/>
            <a:ext cx="7134447" cy="43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D72D07-699C-49DC-9CD6-1F2F51CD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2" y="896502"/>
            <a:ext cx="4462954" cy="20392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3F33D7-14DA-4354-B7E4-628B994C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73" y="3022484"/>
            <a:ext cx="4525443" cy="2121016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Instalar drivers</a:t>
            </a:r>
          </a:p>
        </p:txBody>
      </p:sp>
    </p:spTree>
    <p:extLst>
      <p:ext uri="{BB962C8B-B14F-4D97-AF65-F5344CB8AC3E}">
        <p14:creationId xmlns:p14="http://schemas.microsoft.com/office/powerpoint/2010/main" val="322788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4173" y="1048905"/>
            <a:ext cx="3221666" cy="981913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Partes fundamentales del IDE de Arduino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332477-FC29-407A-94FE-5401AEAA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1" y="701749"/>
            <a:ext cx="4766012" cy="44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Seleccionar placa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0318F-86C9-417C-A529-3DE1A09A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4" y="762609"/>
            <a:ext cx="4910439" cy="43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Seleccionar puerto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92094-37F9-4344-83FC-3B7EA9B1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5" y="676991"/>
            <a:ext cx="5218209" cy="47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C047A18-6C29-491F-A407-EA1424D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12" y="0"/>
            <a:ext cx="2767427" cy="216217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035D5732-16A9-4716-BFA0-F9F84EC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35" y="182406"/>
            <a:ext cx="4082902" cy="678831"/>
          </a:xfrm>
        </p:spPr>
        <p:txBody>
          <a:bodyPr/>
          <a:lstStyle/>
          <a:p>
            <a:r>
              <a:rPr lang="es-MX" dirty="0"/>
              <a:t>PLACAS DE ARDUINO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9E2321A-9691-4890-B323-DB91E2B3A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B8FBF1-9CE6-45D5-B2AD-968B0D5AA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" y="861237"/>
            <a:ext cx="8777418" cy="428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E23E00F-CBF5-4463-8B62-1F6E5540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21621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68C5C-09EC-49E4-9BF2-F97909E5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67" y="329608"/>
            <a:ext cx="5138700" cy="646933"/>
          </a:xfrm>
        </p:spPr>
        <p:txBody>
          <a:bodyPr/>
          <a:lstStyle/>
          <a:p>
            <a:r>
              <a:rPr lang="es-MX" dirty="0"/>
              <a:t>SHIELDS DE ARDUINO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F06561-6553-4BEA-9C67-F3A116FBA3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A3A5B5-995A-4E25-942B-EF3BF6EF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00" y="1456538"/>
            <a:ext cx="5138700" cy="36869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A21D07-C162-4CB6-BDED-50FDDB2FACA3}"/>
              </a:ext>
            </a:extLst>
          </p:cNvPr>
          <p:cNvSpPr txBox="1"/>
          <p:nvPr/>
        </p:nvSpPr>
        <p:spPr>
          <a:xfrm>
            <a:off x="126680" y="2208175"/>
            <a:ext cx="33987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Barlow Light" panose="020B0604020202020204" charset="0"/>
              </a:rPr>
              <a:t>Piezas de hardware que puede montar en el Arduino para darle un propósito específico o capacidades adicionales.</a:t>
            </a:r>
            <a:r>
              <a:rPr lang="es-MX" sz="2000" dirty="0">
                <a:latin typeface="Barlow Light" panose="020B0604020202020204" charset="0"/>
              </a:rPr>
              <a:t> </a:t>
            </a:r>
            <a:endParaRPr lang="es-ES" sz="2000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7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DB7A59-9809-40E0-97C1-3EF1A46A5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t="6412" r="2265" b="2427"/>
          <a:stretch/>
        </p:blipFill>
        <p:spPr>
          <a:xfrm>
            <a:off x="2124162" y="994539"/>
            <a:ext cx="5300124" cy="416041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340" y="156294"/>
            <a:ext cx="2923953" cy="681951"/>
          </a:xfrm>
        </p:spPr>
        <p:txBody>
          <a:bodyPr/>
          <a:lstStyle/>
          <a:p>
            <a:r>
              <a:rPr lang="es-MX" dirty="0"/>
              <a:t>ARDUINO UNO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2F1396-9E4C-4954-87AD-9B10AFC2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026" y="465706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sz="1100" dirty="0"/>
              <a:t>https://programarfacil.com/blog/arduino-blog/</a:t>
            </a:r>
          </a:p>
        </p:txBody>
      </p:sp>
    </p:spTree>
    <p:extLst>
      <p:ext uri="{BB962C8B-B14F-4D97-AF65-F5344CB8AC3E}">
        <p14:creationId xmlns:p14="http://schemas.microsoft.com/office/powerpoint/2010/main" val="378029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929" y="276595"/>
            <a:ext cx="2923953" cy="681951"/>
          </a:xfrm>
        </p:spPr>
        <p:txBody>
          <a:bodyPr/>
          <a:lstStyle/>
          <a:p>
            <a:r>
              <a:rPr lang="es-MX" dirty="0"/>
              <a:t>ARDUINO UNO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2F1396-9E4C-4954-87AD-9B10AFC2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1364" y="337866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sz="1100" dirty="0"/>
              <a:t>https://programarfacil.com/blog/arduino-blog/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FD5C5A-82F7-419E-BDC3-23304159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06" y="2360427"/>
            <a:ext cx="4489094" cy="1151591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204105" y="958546"/>
            <a:ext cx="4038286" cy="37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PINES DIGITALES:</a:t>
            </a:r>
          </a:p>
          <a:p>
            <a:pPr marL="76200" indent="0">
              <a:buNone/>
            </a:pPr>
            <a:endParaRPr lang="es-ES" dirty="0"/>
          </a:p>
          <a:p>
            <a:r>
              <a:rPr lang="es-ES" dirty="0"/>
              <a:t>Tiene 14 pines digitales que van del </a:t>
            </a:r>
            <a:r>
              <a:rPr lang="es-ES" b="1" dirty="0"/>
              <a:t>0 al 13.</a:t>
            </a:r>
          </a:p>
          <a:p>
            <a:pPr marL="76200" indent="0">
              <a:buNone/>
            </a:pPr>
            <a:endParaRPr lang="es-ES" b="1" dirty="0"/>
          </a:p>
          <a:p>
            <a:r>
              <a:rPr lang="es-CO" dirty="0"/>
              <a:t>Dos estados </a:t>
            </a:r>
            <a:r>
              <a:rPr lang="es-CO" b="1" dirty="0"/>
              <a:t>HIGH o LOW</a:t>
            </a:r>
          </a:p>
          <a:p>
            <a:pPr marL="76200" indent="0">
              <a:buNone/>
            </a:pPr>
            <a:endParaRPr lang="es-CO" b="1" dirty="0"/>
          </a:p>
          <a:p>
            <a:r>
              <a:rPr lang="es-CO" dirty="0"/>
              <a:t>Pines PWN </a:t>
            </a:r>
            <a:r>
              <a:rPr lang="es-CO" i="1" dirty="0"/>
              <a:t>(pulse-</a:t>
            </a:r>
            <a:r>
              <a:rPr lang="es-CO" i="1" dirty="0" err="1"/>
              <a:t>width</a:t>
            </a:r>
            <a:r>
              <a:rPr lang="es-CO" i="1" dirty="0"/>
              <a:t> </a:t>
            </a:r>
            <a:r>
              <a:rPr lang="es-CO" i="1" dirty="0" err="1"/>
              <a:t>modulation</a:t>
            </a:r>
            <a:r>
              <a:rPr lang="es-CO" i="1" dirty="0"/>
              <a:t>)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87131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CONTENIDO: MÓDULO 1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MX" dirty="0"/>
              <a:t>Introducción: Computación física</a:t>
            </a:r>
          </a:p>
          <a:p>
            <a:r>
              <a:rPr lang="es-MX" dirty="0"/>
              <a:t>Software y hardware libre</a:t>
            </a:r>
          </a:p>
          <a:p>
            <a:r>
              <a:rPr lang="es-MX" dirty="0"/>
              <a:t>Arduino</a:t>
            </a:r>
          </a:p>
          <a:p>
            <a:r>
              <a:rPr lang="es-MX" dirty="0"/>
              <a:t>Referencias</a:t>
            </a:r>
          </a:p>
          <a:p>
            <a:pPr marL="76200" indent="0">
              <a:buNone/>
            </a:pPr>
            <a:endParaRPr lang="es-MX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73D25F-0172-4D72-9165-56138EDD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89" y="535996"/>
            <a:ext cx="419111" cy="4191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516646-B130-4529-95F0-BEFA6446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83" y="1789168"/>
            <a:ext cx="419111" cy="419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929" y="276595"/>
            <a:ext cx="2923953" cy="681951"/>
          </a:xfrm>
        </p:spPr>
        <p:txBody>
          <a:bodyPr/>
          <a:lstStyle/>
          <a:p>
            <a:r>
              <a:rPr lang="es-MX" dirty="0"/>
              <a:t>ARDUINO UNO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14098" y="810296"/>
            <a:ext cx="4114800" cy="425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PINES ANALÓGICOS:</a:t>
            </a:r>
          </a:p>
          <a:p>
            <a:pPr marL="76200" indent="0">
              <a:buNone/>
            </a:pPr>
            <a:endParaRPr lang="es-MX" sz="1400" dirty="0"/>
          </a:p>
          <a:p>
            <a:r>
              <a:rPr lang="es-ES" dirty="0"/>
              <a:t>Medir diferentes voltajes entre 0 y 5 voltios.</a:t>
            </a:r>
          </a:p>
          <a:p>
            <a:endParaRPr lang="es-ES" b="1" dirty="0"/>
          </a:p>
          <a:p>
            <a:r>
              <a:rPr lang="es-ES" i="1" dirty="0" err="1"/>
              <a:t>Analog</a:t>
            </a:r>
            <a:r>
              <a:rPr lang="es-ES" i="1" dirty="0"/>
              <a:t> Digital </a:t>
            </a:r>
            <a:r>
              <a:rPr lang="es-ES" i="1" dirty="0" err="1"/>
              <a:t>Converter</a:t>
            </a:r>
            <a:r>
              <a:rPr lang="es-ES" i="1" dirty="0"/>
              <a:t>  con resolución de 10 bits.</a:t>
            </a:r>
          </a:p>
          <a:p>
            <a:endParaRPr lang="es-ES" i="1" dirty="0"/>
          </a:p>
          <a:p>
            <a:r>
              <a:rPr lang="es-MX" i="1" dirty="0"/>
              <a:t>Rango de voltaje dividido en 1024 partes. (0-1023)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768354-62EE-4452-8A0F-5B962D801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6" t="10795" r="11146" b="5781"/>
          <a:stretch/>
        </p:blipFill>
        <p:spPr>
          <a:xfrm>
            <a:off x="4996341" y="1989147"/>
            <a:ext cx="3655351" cy="31220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600639-EF1E-4084-AAED-DFDC059D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211" y="891579"/>
            <a:ext cx="1814347" cy="112016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2F1396-9E4C-4954-87AD-9B10AFC2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4334" y="4823375"/>
            <a:ext cx="3221666" cy="298642"/>
          </a:xfrm>
        </p:spPr>
        <p:txBody>
          <a:bodyPr/>
          <a:lstStyle/>
          <a:p>
            <a:pPr marL="76200" indent="0">
              <a:buNone/>
            </a:pPr>
            <a:r>
              <a:rPr lang="es-ES" sz="1000" dirty="0"/>
              <a:t>https://programarfacil.com/blog/arduino-blog/</a:t>
            </a:r>
          </a:p>
        </p:txBody>
      </p:sp>
    </p:spTree>
    <p:extLst>
      <p:ext uri="{BB962C8B-B14F-4D97-AF65-F5344CB8AC3E}">
        <p14:creationId xmlns:p14="http://schemas.microsoft.com/office/powerpoint/2010/main" val="259590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929" y="276595"/>
            <a:ext cx="2923953" cy="681951"/>
          </a:xfrm>
        </p:spPr>
        <p:txBody>
          <a:bodyPr/>
          <a:lstStyle/>
          <a:p>
            <a:r>
              <a:rPr lang="es-MX" dirty="0"/>
              <a:t>ARDUINO UNO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124742" y="848689"/>
            <a:ext cx="5099356" cy="416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PINES  DE ALIMENTACIÓN: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CO" dirty="0"/>
              <a:t>3,3V: suministra ese voltaje por ese pin.</a:t>
            </a:r>
          </a:p>
          <a:p>
            <a:endParaRPr lang="es-CO" sz="1400" dirty="0"/>
          </a:p>
          <a:p>
            <a:r>
              <a:rPr lang="es-CO" dirty="0"/>
              <a:t>5V: suministra ese voltaje por ese pin.</a:t>
            </a:r>
          </a:p>
          <a:p>
            <a:endParaRPr lang="es-CO" sz="1400" dirty="0"/>
          </a:p>
          <a:p>
            <a:r>
              <a:rPr lang="es-CO" dirty="0"/>
              <a:t>GND: Es la toma de tierra y por donde debemos cerrar el circuito.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2F1396-9E4C-4954-87AD-9B10AFC2A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5357" y="2634029"/>
            <a:ext cx="3221666" cy="298642"/>
          </a:xfrm>
        </p:spPr>
        <p:txBody>
          <a:bodyPr/>
          <a:lstStyle/>
          <a:p>
            <a:pPr marL="76200" indent="0">
              <a:buNone/>
            </a:pPr>
            <a:r>
              <a:rPr lang="es-ES" sz="1000" dirty="0"/>
              <a:t>https://programarfacil.com/blog/arduino-blog/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8D38E1-06C8-489E-B39C-8F1520B46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54" y="1657266"/>
            <a:ext cx="2526486" cy="11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3BC4CA-878F-427C-BE82-62688252A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0" r="33408" b="18893"/>
          <a:stretch/>
        </p:blipFill>
        <p:spPr>
          <a:xfrm>
            <a:off x="371189" y="1939584"/>
            <a:ext cx="1994974" cy="22951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47" y="62565"/>
            <a:ext cx="6390167" cy="681951"/>
          </a:xfrm>
        </p:spPr>
        <p:txBody>
          <a:bodyPr/>
          <a:lstStyle/>
          <a:p>
            <a:r>
              <a:rPr lang="es-MX" dirty="0"/>
              <a:t>LA PROGRAMACIÓN DE ARDUINO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2881839" y="852117"/>
            <a:ext cx="1848088" cy="68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Algoritmo: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386860D7-48E1-4C39-BBBD-88B43312C012}"/>
              </a:ext>
            </a:extLst>
          </p:cNvPr>
          <p:cNvSpPr txBox="1">
            <a:spLocks/>
          </p:cNvSpPr>
          <p:nvPr/>
        </p:nvSpPr>
        <p:spPr>
          <a:xfrm>
            <a:off x="312227" y="1360970"/>
            <a:ext cx="2335344" cy="65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Lenguaje C++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D69DC49-F042-44B7-A946-37964EA8949D}"/>
              </a:ext>
            </a:extLst>
          </p:cNvPr>
          <p:cNvSpPr/>
          <p:nvPr/>
        </p:nvSpPr>
        <p:spPr>
          <a:xfrm>
            <a:off x="4685675" y="1041997"/>
            <a:ext cx="1560655" cy="5451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arlow Light" panose="020B0604020202020204" charset="0"/>
              </a:rPr>
              <a:t>La lámpara no funciona</a:t>
            </a:r>
            <a:endParaRPr lang="es-ES" sz="1600" dirty="0">
              <a:solidFill>
                <a:schemeClr val="tx1"/>
              </a:solidFill>
              <a:latin typeface="Barlow Light" panose="020B060402020202020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19C73AF-0FDC-4D5F-8FEF-D96E6DD3380C}"/>
              </a:ext>
            </a:extLst>
          </p:cNvPr>
          <p:cNvSpPr/>
          <p:nvPr/>
        </p:nvSpPr>
        <p:spPr>
          <a:xfrm>
            <a:off x="7135913" y="2141489"/>
            <a:ext cx="1472151" cy="5096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Enchufarla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A613BA6-12C0-46C9-B5AE-8CCA208BD736}"/>
              </a:ext>
            </a:extLst>
          </p:cNvPr>
          <p:cNvSpPr/>
          <p:nvPr/>
        </p:nvSpPr>
        <p:spPr>
          <a:xfrm>
            <a:off x="7181680" y="3358877"/>
            <a:ext cx="1472152" cy="5096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Reemplazar el foco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6A9EA47-514C-4A6E-B201-513D45C7C4AE}"/>
              </a:ext>
            </a:extLst>
          </p:cNvPr>
          <p:cNvSpPr/>
          <p:nvPr/>
        </p:nvSpPr>
        <p:spPr>
          <a:xfrm>
            <a:off x="4729927" y="4436644"/>
            <a:ext cx="1472153" cy="5096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Comprar nueva lámpara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ombo 17">
            <a:extLst>
              <a:ext uri="{FF2B5EF4-FFF2-40B4-BE49-F238E27FC236}">
                <a16:creationId xmlns:a16="http://schemas.microsoft.com/office/drawing/2014/main" id="{8417EBBF-EFF2-468B-9820-1608313472D1}"/>
              </a:ext>
            </a:extLst>
          </p:cNvPr>
          <p:cNvSpPr/>
          <p:nvPr/>
        </p:nvSpPr>
        <p:spPr>
          <a:xfrm>
            <a:off x="4212009" y="2017140"/>
            <a:ext cx="2510852" cy="82328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¿Está enchufada?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5A65E7A4-DE33-4301-8731-E056C8263580}"/>
              </a:ext>
            </a:extLst>
          </p:cNvPr>
          <p:cNvSpPr/>
          <p:nvPr/>
        </p:nvSpPr>
        <p:spPr>
          <a:xfrm>
            <a:off x="5316353" y="1678266"/>
            <a:ext cx="302163" cy="27201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E3358C46-E594-4629-AEBB-34D62173E89C}"/>
              </a:ext>
            </a:extLst>
          </p:cNvPr>
          <p:cNvSpPr/>
          <p:nvPr/>
        </p:nvSpPr>
        <p:spPr>
          <a:xfrm>
            <a:off x="5316352" y="2882204"/>
            <a:ext cx="302163" cy="27201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ombo 19">
            <a:extLst>
              <a:ext uri="{FF2B5EF4-FFF2-40B4-BE49-F238E27FC236}">
                <a16:creationId xmlns:a16="http://schemas.microsoft.com/office/drawing/2014/main" id="{4B7D5CEF-81A9-469C-B56D-6A4C8474A297}"/>
              </a:ext>
            </a:extLst>
          </p:cNvPr>
          <p:cNvSpPr/>
          <p:nvPr/>
        </p:nvSpPr>
        <p:spPr>
          <a:xfrm>
            <a:off x="4210578" y="3215339"/>
            <a:ext cx="2510852" cy="82328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¿Está quemada?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B819B1E9-AB32-4277-8251-0221D63DD973}"/>
              </a:ext>
            </a:extLst>
          </p:cNvPr>
          <p:cNvSpPr/>
          <p:nvPr/>
        </p:nvSpPr>
        <p:spPr>
          <a:xfrm>
            <a:off x="5320500" y="4099744"/>
            <a:ext cx="302163" cy="27201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245C4C15-9C96-4251-819A-BFC9B86A9926}"/>
              </a:ext>
            </a:extLst>
          </p:cNvPr>
          <p:cNvSpPr/>
          <p:nvPr/>
        </p:nvSpPr>
        <p:spPr>
          <a:xfrm rot="16200000">
            <a:off x="6764212" y="2296069"/>
            <a:ext cx="302163" cy="27201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78F4F3FF-6B31-44DB-88F6-453C4F310833}"/>
              </a:ext>
            </a:extLst>
          </p:cNvPr>
          <p:cNvSpPr/>
          <p:nvPr/>
        </p:nvSpPr>
        <p:spPr>
          <a:xfrm rot="16200000">
            <a:off x="6760528" y="3490973"/>
            <a:ext cx="302163" cy="27201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7A89D0-4B3D-4A81-88BE-CE74A240C8AE}"/>
              </a:ext>
            </a:extLst>
          </p:cNvPr>
          <p:cNvSpPr txBox="1"/>
          <p:nvPr/>
        </p:nvSpPr>
        <p:spPr>
          <a:xfrm>
            <a:off x="336000" y="4361548"/>
            <a:ext cx="293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Barlow Light" panose="020B0604020202020204" charset="0"/>
              </a:rPr>
              <a:t>Visitar:  www.arduino.cc/reference/en/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5DF3C9FB-06C4-4C2C-AB31-57A6E0740BF5}"/>
              </a:ext>
            </a:extLst>
          </p:cNvPr>
          <p:cNvSpPr txBox="1">
            <a:spLocks/>
          </p:cNvSpPr>
          <p:nvPr/>
        </p:nvSpPr>
        <p:spPr>
          <a:xfrm>
            <a:off x="6424328" y="1653918"/>
            <a:ext cx="720590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No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B657D512-95D5-4EA9-8389-7C42D82DCFA0}"/>
              </a:ext>
            </a:extLst>
          </p:cNvPr>
          <p:cNvSpPr txBox="1">
            <a:spLocks/>
          </p:cNvSpPr>
          <p:nvPr/>
        </p:nvSpPr>
        <p:spPr>
          <a:xfrm>
            <a:off x="5579377" y="2677780"/>
            <a:ext cx="720590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Sí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FFD7A6A1-3021-4A1E-876D-F6B27FAE3F8E}"/>
              </a:ext>
            </a:extLst>
          </p:cNvPr>
          <p:cNvSpPr txBox="1">
            <a:spLocks/>
          </p:cNvSpPr>
          <p:nvPr/>
        </p:nvSpPr>
        <p:spPr>
          <a:xfrm>
            <a:off x="6610356" y="2852827"/>
            <a:ext cx="720590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Sí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F1E05D14-C126-4800-B5A7-6A77696ECD0E}"/>
              </a:ext>
            </a:extLst>
          </p:cNvPr>
          <p:cNvSpPr txBox="1">
            <a:spLocks/>
          </p:cNvSpPr>
          <p:nvPr/>
        </p:nvSpPr>
        <p:spPr>
          <a:xfrm>
            <a:off x="5525740" y="3891521"/>
            <a:ext cx="720590" cy="54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30471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FC88A306-DA27-41C4-9427-7C8DA1302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16" y="3653295"/>
            <a:ext cx="3820058" cy="15051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47" y="62565"/>
            <a:ext cx="6390167" cy="681951"/>
          </a:xfrm>
        </p:spPr>
        <p:txBody>
          <a:bodyPr/>
          <a:lstStyle/>
          <a:p>
            <a:r>
              <a:rPr lang="es-MX" dirty="0"/>
              <a:t>LA PROGRAMACIÓN DE ARDUINO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5464484" y="831670"/>
            <a:ext cx="2295694" cy="68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Condicionales: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386860D7-48E1-4C39-BBBD-88B43312C012}"/>
              </a:ext>
            </a:extLst>
          </p:cNvPr>
          <p:cNvSpPr txBox="1">
            <a:spLocks/>
          </p:cNvSpPr>
          <p:nvPr/>
        </p:nvSpPr>
        <p:spPr>
          <a:xfrm>
            <a:off x="480374" y="807081"/>
            <a:ext cx="2623053" cy="65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Tipos de variables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7A89D0-4B3D-4A81-88BE-CE74A240C8AE}"/>
              </a:ext>
            </a:extLst>
          </p:cNvPr>
          <p:cNvSpPr txBox="1"/>
          <p:nvPr/>
        </p:nvSpPr>
        <p:spPr>
          <a:xfrm>
            <a:off x="336000" y="2746746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Barlow Light" panose="020B0604020202020204" charset="0"/>
              </a:rPr>
              <a:t>Tomado de :  http://programacionmeta24.blogspot.com/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4CAC97-CA78-47B5-88E8-038B6B17C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10" y="1349227"/>
            <a:ext cx="3657600" cy="1466850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7BF5C5A-95AA-47FF-A14F-4A9819853B69}"/>
              </a:ext>
            </a:extLst>
          </p:cNvPr>
          <p:cNvSpPr/>
          <p:nvPr/>
        </p:nvSpPr>
        <p:spPr>
          <a:xfrm>
            <a:off x="7441051" y="3264233"/>
            <a:ext cx="1357380" cy="3652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arlow Light" panose="020B0604020202020204" charset="0"/>
              </a:rPr>
              <a:t>Instrucciones</a:t>
            </a:r>
            <a:endParaRPr lang="es-ES" dirty="0">
              <a:solidFill>
                <a:schemeClr val="tx1"/>
              </a:solidFill>
              <a:latin typeface="Barlow Light" panose="020B0604020202020204" charset="0"/>
            </a:endParaRPr>
          </a:p>
        </p:txBody>
      </p:sp>
      <p:sp>
        <p:nvSpPr>
          <p:cNvPr id="28" name="Rombo 27">
            <a:extLst>
              <a:ext uri="{FF2B5EF4-FFF2-40B4-BE49-F238E27FC236}">
                <a16:creationId xmlns:a16="http://schemas.microsoft.com/office/drawing/2014/main" id="{E5005021-95F6-47DB-A1AF-8952941D4A3F}"/>
              </a:ext>
            </a:extLst>
          </p:cNvPr>
          <p:cNvSpPr/>
          <p:nvPr/>
        </p:nvSpPr>
        <p:spPr>
          <a:xfrm>
            <a:off x="5464484" y="1992794"/>
            <a:ext cx="2373100" cy="82328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arlow Light" panose="020B0604020202020204" charset="0"/>
              </a:rPr>
              <a:t>CONDICIÓN IF-ELSE</a:t>
            </a:r>
            <a:endParaRPr lang="es-ES" dirty="0">
              <a:solidFill>
                <a:schemeClr val="tx1"/>
              </a:solidFill>
              <a:latin typeface="Barlow Light" panose="020B0604020202020204" charset="0"/>
            </a:endParaRPr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3C49EFCF-C367-455F-B99C-54ACF7F47A17}"/>
              </a:ext>
            </a:extLst>
          </p:cNvPr>
          <p:cNvSpPr/>
          <p:nvPr/>
        </p:nvSpPr>
        <p:spPr>
          <a:xfrm>
            <a:off x="6488935" y="1463251"/>
            <a:ext cx="292300" cy="4036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EBD750F6-2270-4BC3-AF9E-87F8D9B3E222}"/>
              </a:ext>
            </a:extLst>
          </p:cNvPr>
          <p:cNvSpPr/>
          <p:nvPr/>
        </p:nvSpPr>
        <p:spPr>
          <a:xfrm rot="18819448">
            <a:off x="7652064" y="2615289"/>
            <a:ext cx="465944" cy="63133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F</a:t>
            </a:r>
            <a:endParaRPr lang="es-ES" dirty="0"/>
          </a:p>
        </p:txBody>
      </p:sp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9F2EC94B-307C-4081-9C7B-BCBBEE1D04AA}"/>
              </a:ext>
            </a:extLst>
          </p:cNvPr>
          <p:cNvSpPr/>
          <p:nvPr/>
        </p:nvSpPr>
        <p:spPr>
          <a:xfrm rot="1918141">
            <a:off x="5247453" y="2647223"/>
            <a:ext cx="465944" cy="63133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</a:t>
            </a:r>
            <a:endParaRPr lang="es-ES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7E3B79F-F5BF-419D-9763-85E698B485A4}"/>
              </a:ext>
            </a:extLst>
          </p:cNvPr>
          <p:cNvSpPr/>
          <p:nvPr/>
        </p:nvSpPr>
        <p:spPr>
          <a:xfrm>
            <a:off x="4634258" y="3275460"/>
            <a:ext cx="1357380" cy="3652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arlow Light" panose="020B0604020202020204" charset="0"/>
              </a:rPr>
              <a:t>Instrucciones</a:t>
            </a:r>
            <a:endParaRPr lang="es-ES" dirty="0">
              <a:solidFill>
                <a:schemeClr val="tx1"/>
              </a:solidFill>
              <a:latin typeface="Barlow Light" panose="020B0604020202020204" charset="0"/>
            </a:endParaRP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0DF663A5-BC15-4204-8F7E-5032BC837390}"/>
              </a:ext>
            </a:extLst>
          </p:cNvPr>
          <p:cNvSpPr/>
          <p:nvPr/>
        </p:nvSpPr>
        <p:spPr>
          <a:xfrm rot="18596889">
            <a:off x="5824815" y="3862492"/>
            <a:ext cx="292300" cy="60332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hacia abajo 35">
            <a:extLst>
              <a:ext uri="{FF2B5EF4-FFF2-40B4-BE49-F238E27FC236}">
                <a16:creationId xmlns:a16="http://schemas.microsoft.com/office/drawing/2014/main" id="{17E741DB-EB3F-4EE6-A1A8-C5937758CB42}"/>
              </a:ext>
            </a:extLst>
          </p:cNvPr>
          <p:cNvSpPr/>
          <p:nvPr/>
        </p:nvSpPr>
        <p:spPr>
          <a:xfrm rot="1660826">
            <a:off x="7212055" y="3798084"/>
            <a:ext cx="292300" cy="60332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12532C6-D3C8-499A-81C0-57D50D0351C2}"/>
              </a:ext>
            </a:extLst>
          </p:cNvPr>
          <p:cNvSpPr/>
          <p:nvPr/>
        </p:nvSpPr>
        <p:spPr>
          <a:xfrm>
            <a:off x="6411817" y="4434776"/>
            <a:ext cx="165253" cy="170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E5F26F8-9D4F-4CA9-BE2A-545F9899BBE8}"/>
              </a:ext>
            </a:extLst>
          </p:cNvPr>
          <p:cNvSpPr/>
          <p:nvPr/>
        </p:nvSpPr>
        <p:spPr>
          <a:xfrm>
            <a:off x="6617919" y="4434775"/>
            <a:ext cx="165253" cy="170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210B6CF-EACE-475F-9339-66913DF9DE80}"/>
              </a:ext>
            </a:extLst>
          </p:cNvPr>
          <p:cNvSpPr/>
          <p:nvPr/>
        </p:nvSpPr>
        <p:spPr>
          <a:xfrm>
            <a:off x="6826952" y="4434774"/>
            <a:ext cx="165253" cy="1702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197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-36188"/>
            <a:ext cx="6390167" cy="681951"/>
          </a:xfrm>
        </p:spPr>
        <p:txBody>
          <a:bodyPr/>
          <a:lstStyle/>
          <a:p>
            <a:r>
              <a:rPr lang="es-MX" dirty="0"/>
              <a:t>Estructura de un código - IDE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386860D7-48E1-4C39-BBBD-88B43312C012}"/>
              </a:ext>
            </a:extLst>
          </p:cNvPr>
          <p:cNvSpPr txBox="1">
            <a:spLocks/>
          </p:cNvSpPr>
          <p:nvPr/>
        </p:nvSpPr>
        <p:spPr>
          <a:xfrm>
            <a:off x="7658" y="865840"/>
            <a:ext cx="4147574" cy="3487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sz="2000" dirty="0"/>
              <a:t>Declaración de variables y librerías.</a:t>
            </a:r>
          </a:p>
          <a:p>
            <a:pPr marL="76200" indent="0">
              <a:buNone/>
            </a:pPr>
            <a:endParaRPr lang="es-MX" sz="2000" dirty="0"/>
          </a:p>
          <a:p>
            <a:pPr marL="76200" indent="0">
              <a:buNone/>
            </a:pPr>
            <a:endParaRPr lang="es-MX" sz="2000" dirty="0"/>
          </a:p>
          <a:p>
            <a:pPr marL="76200" indent="0">
              <a:buNone/>
            </a:pPr>
            <a:r>
              <a:rPr lang="es-CO" sz="2000" dirty="0"/>
              <a:t>Se ejecuta al alimentar la placa.</a:t>
            </a:r>
          </a:p>
          <a:p>
            <a:pPr marL="76200" indent="0">
              <a:buNone/>
            </a:pPr>
            <a:endParaRPr lang="es-CO" sz="2000" dirty="0"/>
          </a:p>
          <a:p>
            <a:pPr marL="76200" indent="0">
              <a:buNone/>
            </a:pPr>
            <a:endParaRPr lang="es-CO" sz="2000" dirty="0"/>
          </a:p>
          <a:p>
            <a:pPr marL="76200" indent="0">
              <a:buNone/>
            </a:pPr>
            <a:r>
              <a:rPr lang="es-CO" sz="2000" dirty="0"/>
              <a:t>Se ejecuta mientras se alimente la placa.</a:t>
            </a:r>
          </a:p>
          <a:p>
            <a:pPr marL="76200" indent="0">
              <a:buNone/>
            </a:pPr>
            <a:endParaRPr lang="es-MX" sz="2000" dirty="0"/>
          </a:p>
          <a:p>
            <a:pPr marL="76200" indent="0">
              <a:buNone/>
            </a:pPr>
            <a:r>
              <a:rPr lang="es-MX" sz="2000" dirty="0"/>
              <a:t>          Consola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E1B8C09-6AFA-4BB8-9E04-70D1A3F96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888" y="790181"/>
            <a:ext cx="4744112" cy="4332072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10E638FF-0F18-4A23-A401-3307CCB6FFF7}"/>
              </a:ext>
            </a:extLst>
          </p:cNvPr>
          <p:cNvCxnSpPr>
            <a:cxnSpLocks/>
          </p:cNvCxnSpPr>
          <p:nvPr/>
        </p:nvCxnSpPr>
        <p:spPr>
          <a:xfrm flipH="1">
            <a:off x="3658603" y="3453220"/>
            <a:ext cx="1330168" cy="22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762D0A3-886B-4AA4-A084-8D81C4A607A0}"/>
              </a:ext>
            </a:extLst>
          </p:cNvPr>
          <p:cNvCxnSpPr>
            <a:cxnSpLocks/>
          </p:cNvCxnSpPr>
          <p:nvPr/>
        </p:nvCxnSpPr>
        <p:spPr>
          <a:xfrm flipH="1" flipV="1">
            <a:off x="3568654" y="1380774"/>
            <a:ext cx="1084411" cy="74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05F84275-92AB-47EF-A6BC-43233B9BAE7F}"/>
              </a:ext>
            </a:extLst>
          </p:cNvPr>
          <p:cNvCxnSpPr>
            <a:cxnSpLocks/>
          </p:cNvCxnSpPr>
          <p:nvPr/>
        </p:nvCxnSpPr>
        <p:spPr>
          <a:xfrm flipH="1" flipV="1">
            <a:off x="3658603" y="2480461"/>
            <a:ext cx="1112945" cy="18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0ED0AE7-B9D1-40C4-B3C1-5F67A531A5F0}"/>
              </a:ext>
            </a:extLst>
          </p:cNvPr>
          <p:cNvCxnSpPr>
            <a:cxnSpLocks/>
          </p:cNvCxnSpPr>
          <p:nvPr/>
        </p:nvCxnSpPr>
        <p:spPr>
          <a:xfrm flipH="1">
            <a:off x="1940067" y="4574832"/>
            <a:ext cx="2048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07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7" y="276595"/>
            <a:ext cx="6390167" cy="681951"/>
          </a:xfrm>
        </p:spPr>
        <p:txBody>
          <a:bodyPr/>
          <a:lstStyle/>
          <a:p>
            <a:r>
              <a:rPr lang="es-MX" dirty="0"/>
              <a:t>LA PROGRAMACIÓN DE ARDUINO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187288" y="1760753"/>
            <a:ext cx="3449688" cy="140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Palabras </a:t>
            </a:r>
            <a:r>
              <a:rPr lang="es-MX" b="1" dirty="0"/>
              <a:t>reservadas</a:t>
            </a:r>
            <a:r>
              <a:rPr lang="es-MX" dirty="0"/>
              <a:t> del </a:t>
            </a:r>
            <a:r>
              <a:rPr lang="es-MX" b="1" dirty="0">
                <a:solidFill>
                  <a:srgbClr val="0070C0"/>
                </a:solidFill>
              </a:rPr>
              <a:t>lenguaje</a:t>
            </a:r>
            <a:r>
              <a:rPr lang="es-MX" dirty="0"/>
              <a:t> diferenciadas por </a:t>
            </a:r>
            <a:r>
              <a:rPr lang="es-MX" b="1" dirty="0">
                <a:solidFill>
                  <a:srgbClr val="FF0000"/>
                </a:solidFill>
              </a:rPr>
              <a:t>color</a:t>
            </a:r>
            <a:r>
              <a:rPr lang="es-MX" dirty="0"/>
              <a:t>.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7F16E406-D52E-4ACD-BA83-DB9EE4DC78D4}"/>
              </a:ext>
            </a:extLst>
          </p:cNvPr>
          <p:cNvSpPr txBox="1">
            <a:spLocks/>
          </p:cNvSpPr>
          <p:nvPr/>
        </p:nvSpPr>
        <p:spPr>
          <a:xfrm>
            <a:off x="259058" y="3646596"/>
            <a:ext cx="3348566" cy="65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u="sng" dirty="0"/>
              <a:t>¡No las podemos usar!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DBD1549-A101-4FBB-8443-50EE3FCE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71" y="989022"/>
            <a:ext cx="4648849" cy="40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8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73" y="170120"/>
            <a:ext cx="7716890" cy="687279"/>
          </a:xfrm>
        </p:spPr>
        <p:txBody>
          <a:bodyPr/>
          <a:lstStyle/>
          <a:p>
            <a:r>
              <a:rPr lang="es-MX" dirty="0"/>
              <a:t>Funciones principales en Arduino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1978E5-DB19-40E8-B430-4399C3B8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8766" y="1540840"/>
            <a:ext cx="2535765" cy="3180900"/>
          </a:xfrm>
        </p:spPr>
        <p:txBody>
          <a:bodyPr/>
          <a:lstStyle/>
          <a:p>
            <a:pPr marL="76200" indent="0">
              <a:buNone/>
            </a:pPr>
            <a:r>
              <a:rPr lang="es-ES" sz="2000" dirty="0" err="1">
                <a:hlinkClick r:id="rId3"/>
              </a:rPr>
              <a:t>digitalRead</a:t>
            </a:r>
            <a:r>
              <a:rPr lang="es-ES" sz="2000" dirty="0">
                <a:hlinkClick r:id="rId3"/>
              </a:rPr>
              <a:t>() </a:t>
            </a:r>
            <a:endParaRPr lang="es-ES" sz="2000" dirty="0"/>
          </a:p>
          <a:p>
            <a:r>
              <a:rPr lang="es-MX" sz="2000" dirty="0"/>
              <a:t>L</a:t>
            </a:r>
            <a:r>
              <a:rPr lang="es-ES" sz="2000" dirty="0" err="1"/>
              <a:t>eer</a:t>
            </a:r>
            <a:r>
              <a:rPr lang="es-ES" sz="2000" dirty="0"/>
              <a:t> un pin digital (0 </a:t>
            </a:r>
            <a:r>
              <a:rPr lang="es-ES" sz="2000" dirty="0" err="1"/>
              <a:t>ó</a:t>
            </a:r>
            <a:r>
              <a:rPr lang="es-ES" sz="2000" dirty="0"/>
              <a:t> 1)</a:t>
            </a:r>
          </a:p>
          <a:p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digitalRead</a:t>
            </a:r>
            <a:r>
              <a:rPr lang="es-ES" sz="2000" dirty="0"/>
              <a:t>(#Pin)</a:t>
            </a:r>
          </a:p>
          <a:p>
            <a:pPr marL="76200" indent="0">
              <a:buNone/>
            </a:pPr>
            <a:r>
              <a:rPr lang="es-ES" sz="2000" dirty="0"/>
              <a:t> </a:t>
            </a:r>
          </a:p>
          <a:p>
            <a:r>
              <a:rPr lang="es-MX" sz="2000" dirty="0"/>
              <a:t>Ejemplo:</a:t>
            </a:r>
          </a:p>
          <a:p>
            <a:pPr marL="76200" indent="0">
              <a:buNone/>
            </a:pPr>
            <a:r>
              <a:rPr lang="es-MX" sz="1400" dirty="0"/>
              <a:t>   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s-MX" sz="1800" dirty="0"/>
              <a:t> a = </a:t>
            </a:r>
            <a:r>
              <a:rPr lang="es-ES" sz="1800" dirty="0" err="1">
                <a:solidFill>
                  <a:schemeClr val="accent2">
                    <a:lumMod val="50000"/>
                  </a:schemeClr>
                </a:solidFill>
              </a:rPr>
              <a:t>digitalRead</a:t>
            </a:r>
            <a:r>
              <a:rPr lang="es-ES" sz="1800" dirty="0"/>
              <a:t>(13); 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2BE5687B-15C6-4B2C-947F-34178FC94241}"/>
              </a:ext>
            </a:extLst>
          </p:cNvPr>
          <p:cNvSpPr txBox="1">
            <a:spLocks/>
          </p:cNvSpPr>
          <p:nvPr/>
        </p:nvSpPr>
        <p:spPr>
          <a:xfrm>
            <a:off x="5414934" y="1540840"/>
            <a:ext cx="340007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ES" sz="2000" dirty="0" err="1">
                <a:hlinkClick r:id="rId4"/>
              </a:rPr>
              <a:t>digitalWrite</a:t>
            </a:r>
            <a:r>
              <a:rPr lang="es-ES" sz="2000" dirty="0">
                <a:hlinkClick r:id="rId4"/>
              </a:rPr>
              <a:t>() </a:t>
            </a:r>
            <a:endParaRPr lang="es-ES" sz="2000" dirty="0"/>
          </a:p>
          <a:p>
            <a:r>
              <a:rPr lang="es-ES" sz="2000" dirty="0"/>
              <a:t>Escribir un pin digital       (0 </a:t>
            </a:r>
            <a:r>
              <a:rPr lang="es-ES" sz="2000" dirty="0" err="1"/>
              <a:t>ó</a:t>
            </a:r>
            <a:r>
              <a:rPr lang="es-ES" sz="2000" dirty="0"/>
              <a:t> 1)</a:t>
            </a:r>
          </a:p>
          <a:p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</a:rPr>
              <a:t>digitalWrite</a:t>
            </a:r>
            <a:r>
              <a:rPr lang="es-ES" sz="2000" dirty="0"/>
              <a:t>(#</a:t>
            </a:r>
            <a:r>
              <a:rPr lang="es-ES" sz="1800" dirty="0"/>
              <a:t>Pin, estado</a:t>
            </a:r>
            <a:r>
              <a:rPr lang="es-ES" sz="2000" dirty="0"/>
              <a:t>)</a:t>
            </a:r>
          </a:p>
          <a:p>
            <a:pPr marL="76200" indent="0">
              <a:buNone/>
            </a:pPr>
            <a:r>
              <a:rPr lang="es-ES" sz="2000" dirty="0"/>
              <a:t> </a:t>
            </a:r>
          </a:p>
          <a:p>
            <a:r>
              <a:rPr lang="es-MX" sz="2000" dirty="0"/>
              <a:t>Ejemplo:</a:t>
            </a:r>
          </a:p>
          <a:p>
            <a:pPr marL="76200" indent="0">
              <a:buNone/>
            </a:pPr>
            <a:r>
              <a:rPr lang="es-MX" sz="2000" dirty="0"/>
              <a:t>      </a:t>
            </a:r>
            <a:r>
              <a:rPr lang="es-MX" sz="1800" dirty="0"/>
              <a:t>  </a:t>
            </a:r>
            <a:r>
              <a:rPr lang="es-ES" sz="1800" dirty="0" err="1">
                <a:solidFill>
                  <a:schemeClr val="accent2">
                    <a:lumMod val="50000"/>
                  </a:schemeClr>
                </a:solidFill>
              </a:rPr>
              <a:t>digitalWrite</a:t>
            </a:r>
            <a:r>
              <a:rPr lang="es-ES" sz="1800" dirty="0"/>
              <a:t> (13,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HIGH</a:t>
            </a:r>
            <a:r>
              <a:rPr lang="es-ES" sz="1800" dirty="0"/>
              <a:t>);</a:t>
            </a:r>
          </a:p>
          <a:p>
            <a:pPr marL="76200" indent="0">
              <a:buNone/>
            </a:pPr>
            <a:r>
              <a:rPr lang="es-ES" sz="1800" dirty="0"/>
              <a:t>         </a:t>
            </a:r>
            <a:r>
              <a:rPr lang="es-ES" sz="1800" dirty="0" err="1">
                <a:solidFill>
                  <a:schemeClr val="accent2">
                    <a:lumMod val="50000"/>
                  </a:schemeClr>
                </a:solidFill>
              </a:rPr>
              <a:t>digitalWrite</a:t>
            </a:r>
            <a:r>
              <a:rPr lang="es-ES" sz="1800" dirty="0"/>
              <a:t> (13,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LOW</a:t>
            </a:r>
            <a:r>
              <a:rPr lang="es-ES" sz="1800" dirty="0"/>
              <a:t>);</a:t>
            </a:r>
          </a:p>
          <a:p>
            <a:pPr marL="76200" indent="0">
              <a:buFont typeface="Barlow Light"/>
              <a:buNone/>
            </a:pPr>
            <a:r>
              <a:rPr lang="es-ES" sz="1800" dirty="0"/>
              <a:t> 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D995A163-5F52-4912-8DB9-F4DCF2AAE125}"/>
              </a:ext>
            </a:extLst>
          </p:cNvPr>
          <p:cNvSpPr txBox="1">
            <a:spLocks/>
          </p:cNvSpPr>
          <p:nvPr/>
        </p:nvSpPr>
        <p:spPr>
          <a:xfrm>
            <a:off x="565873" y="853561"/>
            <a:ext cx="3976577" cy="68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Font typeface="Barlow Light"/>
              <a:buNone/>
            </a:pPr>
            <a:r>
              <a:rPr lang="es-MX" dirty="0"/>
              <a:t>Funciones digitales:</a:t>
            </a:r>
            <a:endParaRPr lang="es-ES" dirty="0"/>
          </a:p>
          <a:p>
            <a:endParaRPr lang="es-ES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75DCD74E-5923-4FB7-88AB-49B3C559C06A}"/>
              </a:ext>
            </a:extLst>
          </p:cNvPr>
          <p:cNvSpPr txBox="1">
            <a:spLocks/>
          </p:cNvSpPr>
          <p:nvPr/>
        </p:nvSpPr>
        <p:spPr>
          <a:xfrm>
            <a:off x="26929" y="1540840"/>
            <a:ext cx="3077778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ES" sz="2000" dirty="0" err="1">
                <a:hlinkClick r:id="rId5"/>
              </a:rPr>
              <a:t>pinMode</a:t>
            </a:r>
            <a:r>
              <a:rPr lang="es-ES" sz="2000" dirty="0">
                <a:hlinkClick r:id="rId5"/>
              </a:rPr>
              <a:t>() </a:t>
            </a:r>
            <a:endParaRPr lang="es-ES" sz="2000" dirty="0"/>
          </a:p>
          <a:p>
            <a:r>
              <a:rPr lang="es-ES" sz="2000" dirty="0"/>
              <a:t>Configurar un pin digital  como salida o entrada.</a:t>
            </a:r>
          </a:p>
          <a:p>
            <a:r>
              <a:rPr lang="es-ES" sz="2000" dirty="0" err="1">
                <a:solidFill>
                  <a:schemeClr val="accent2">
                    <a:lumMod val="75000"/>
                  </a:schemeClr>
                </a:solidFill>
              </a:rPr>
              <a:t>pinMode</a:t>
            </a:r>
            <a:r>
              <a:rPr lang="es-ES" sz="2000" dirty="0"/>
              <a:t>(#pin, </a:t>
            </a:r>
            <a:r>
              <a:rPr lang="es-ES" sz="2000" dirty="0" err="1"/>
              <a:t>mode</a:t>
            </a:r>
            <a:r>
              <a:rPr lang="es-ES" sz="2000" dirty="0"/>
              <a:t>) </a:t>
            </a:r>
          </a:p>
          <a:p>
            <a:r>
              <a:rPr lang="es-MX" sz="2000" dirty="0"/>
              <a:t>Ejemplo:</a:t>
            </a:r>
          </a:p>
          <a:p>
            <a:pPr marL="76200" indent="0">
              <a:buNone/>
            </a:pPr>
            <a:r>
              <a:rPr lang="es-MX" sz="1400" dirty="0"/>
              <a:t>           </a:t>
            </a:r>
            <a:r>
              <a:rPr lang="es-MX" sz="1800" dirty="0" err="1">
                <a:solidFill>
                  <a:schemeClr val="accent2">
                    <a:lumMod val="75000"/>
                  </a:schemeClr>
                </a:solidFill>
              </a:rPr>
              <a:t>pinMode</a:t>
            </a:r>
            <a:r>
              <a:rPr lang="es-MX" sz="1800" dirty="0"/>
              <a:t>(13, 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r>
              <a:rPr lang="es-MX" sz="1800" dirty="0"/>
              <a:t>);</a:t>
            </a:r>
          </a:p>
          <a:p>
            <a:pPr marL="76200" indent="0">
              <a:buNone/>
            </a:pPr>
            <a:r>
              <a:rPr lang="es-MX" sz="1800" dirty="0"/>
              <a:t>        </a:t>
            </a:r>
            <a:r>
              <a:rPr lang="es-MX" sz="1800" dirty="0" err="1">
                <a:solidFill>
                  <a:schemeClr val="accent2">
                    <a:lumMod val="75000"/>
                  </a:schemeClr>
                </a:solidFill>
              </a:rPr>
              <a:t>pinMode</a:t>
            </a:r>
            <a:r>
              <a:rPr lang="es-MX" sz="1800" dirty="0"/>
              <a:t>(12, </a:t>
            </a:r>
            <a:r>
              <a:rPr lang="es-MX" sz="1800" dirty="0">
                <a:solidFill>
                  <a:schemeClr val="accent1">
                    <a:lumMod val="75000"/>
                  </a:schemeClr>
                </a:solidFill>
              </a:rPr>
              <a:t>INPUT</a:t>
            </a:r>
            <a:r>
              <a:rPr lang="es-MX" sz="1800" dirty="0"/>
              <a:t>);</a:t>
            </a:r>
            <a:endParaRPr lang="es-ES" sz="18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0022BB0-465C-43E6-B150-53665B210C3E}"/>
              </a:ext>
            </a:extLst>
          </p:cNvPr>
          <p:cNvCxnSpPr>
            <a:cxnSpLocks/>
          </p:cNvCxnSpPr>
          <p:nvPr/>
        </p:nvCxnSpPr>
        <p:spPr>
          <a:xfrm flipH="1">
            <a:off x="2901762" y="1637414"/>
            <a:ext cx="7004" cy="297711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5B957A6-0179-4BCB-A6AE-2858A3D1C6F5}"/>
              </a:ext>
            </a:extLst>
          </p:cNvPr>
          <p:cNvCxnSpPr>
            <a:cxnSpLocks/>
          </p:cNvCxnSpPr>
          <p:nvPr/>
        </p:nvCxnSpPr>
        <p:spPr>
          <a:xfrm flipH="1">
            <a:off x="5454153" y="1637414"/>
            <a:ext cx="7004" cy="297711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1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E7B690-462C-4B65-969F-C2E259E2A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205" y="1484726"/>
            <a:ext cx="4423036" cy="1159800"/>
          </a:xfrm>
        </p:spPr>
        <p:txBody>
          <a:bodyPr/>
          <a:lstStyle/>
          <a:p>
            <a:r>
              <a:rPr lang="es-MX" dirty="0"/>
              <a:t>ACTIVIDADES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9DF7659-B038-4FEC-AE3B-B4515B7E3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2640" y="3466214"/>
            <a:ext cx="3654452" cy="1514657"/>
          </a:xfrm>
        </p:spPr>
        <p:txBody>
          <a:bodyPr/>
          <a:lstStyle/>
          <a:p>
            <a:r>
              <a:rPr lang="es-ES" sz="2800" dirty="0"/>
              <a:t>Descarga los Scripts en </a:t>
            </a:r>
            <a:r>
              <a:rPr lang="es-ES" sz="2800" dirty="0">
                <a:hlinkClick r:id="rId2"/>
              </a:rPr>
              <a:t>GitHub</a:t>
            </a:r>
            <a:r>
              <a:rPr lang="es-ES" sz="2800" dirty="0"/>
              <a:t>!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691043-795C-445F-AAE1-2D5B37BA33E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07450" y="2208213"/>
            <a:ext cx="336550" cy="72707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D0F762-E6C5-44DB-AD07-91E78D2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00" y="2851603"/>
            <a:ext cx="1756282" cy="17562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417AC6-377F-433F-AD38-7609D49F5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27" y="3466214"/>
            <a:ext cx="299155" cy="2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06" y="21266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7" y="276595"/>
            <a:ext cx="6297323" cy="681951"/>
          </a:xfrm>
        </p:spPr>
        <p:txBody>
          <a:bodyPr/>
          <a:lstStyle/>
          <a:p>
            <a:r>
              <a:rPr lang="es-MX" dirty="0"/>
              <a:t>EJEMPLO 1: </a:t>
            </a:r>
            <a:r>
              <a:rPr lang="es-MX" dirty="0" err="1"/>
              <a:t>Blink</a:t>
            </a:r>
            <a:r>
              <a:rPr lang="es-MX" dirty="0"/>
              <a:t> - ¡Hola mundo!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1233376" y="731247"/>
            <a:ext cx="4005567" cy="4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Encender y apagar un LED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E1C88FC-9672-48D6-B550-BCF40B4C8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99" y="1447598"/>
            <a:ext cx="4169403" cy="36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Ej. 1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657349"/>
            <a:ext cx="3902150" cy="3095403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2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286" y="1015675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3997823" y="2796075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128569" y="2678238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>
            <a:off x="3222033" y="3930408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1753462" y="4268463"/>
            <a:ext cx="997870" cy="7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817737" y="14119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COMPUTACIÓN FÍSICA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7" y="276595"/>
            <a:ext cx="6297323" cy="681951"/>
          </a:xfrm>
        </p:spPr>
        <p:txBody>
          <a:bodyPr/>
          <a:lstStyle/>
          <a:p>
            <a:r>
              <a:rPr lang="es-MX" dirty="0"/>
              <a:t>EJEMPLO 1: </a:t>
            </a:r>
            <a:r>
              <a:rPr lang="es-MX" dirty="0" err="1"/>
              <a:t>Blink</a:t>
            </a:r>
            <a:r>
              <a:rPr lang="es-MX" dirty="0"/>
              <a:t> - hola mundo!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1233376" y="731247"/>
            <a:ext cx="4005567" cy="4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Encender y apagar un LED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F6C390-75B6-4765-9FA4-50F0B74ED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" t="3973" r="4267" b="13516"/>
          <a:stretch/>
        </p:blipFill>
        <p:spPr>
          <a:xfrm>
            <a:off x="1391037" y="1512268"/>
            <a:ext cx="5948780" cy="479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A16EAEF-4F13-41FD-A965-FC0C7A408317}"/>
              </a:ext>
            </a:extLst>
          </p:cNvPr>
          <p:cNvSpPr txBox="1"/>
          <p:nvPr/>
        </p:nvSpPr>
        <p:spPr>
          <a:xfrm>
            <a:off x="1233376" y="1468328"/>
            <a:ext cx="6297323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9D5585B-720C-4AEB-ADCC-B8606927F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37" y="2305533"/>
            <a:ext cx="5372850" cy="100026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7A54BB2-2A5F-4A30-93A5-634F4ACA1369}"/>
              </a:ext>
            </a:extLst>
          </p:cNvPr>
          <p:cNvSpPr txBox="1"/>
          <p:nvPr/>
        </p:nvSpPr>
        <p:spPr>
          <a:xfrm>
            <a:off x="1233376" y="2282445"/>
            <a:ext cx="6297323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3B69068-0512-4819-B917-8D1516817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037" y="3601044"/>
            <a:ext cx="5553850" cy="127652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35EE29A-6F70-4529-8617-A7A81AA0BBE2}"/>
              </a:ext>
            </a:extLst>
          </p:cNvPr>
          <p:cNvSpPr txBox="1"/>
          <p:nvPr/>
        </p:nvSpPr>
        <p:spPr>
          <a:xfrm>
            <a:off x="1233375" y="3546810"/>
            <a:ext cx="6297323" cy="13849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6198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7" y="276595"/>
            <a:ext cx="6297323" cy="681951"/>
          </a:xfrm>
        </p:spPr>
        <p:txBody>
          <a:bodyPr/>
          <a:lstStyle/>
          <a:p>
            <a:r>
              <a:rPr lang="es-MX" dirty="0"/>
              <a:t>EJEMPLO 1: </a:t>
            </a:r>
            <a:r>
              <a:rPr lang="es-MX" dirty="0" err="1"/>
              <a:t>Blink</a:t>
            </a:r>
            <a:r>
              <a:rPr lang="es-MX" dirty="0"/>
              <a:t> - ¡Hola mundo!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1520455" y="853702"/>
            <a:ext cx="4005567" cy="4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Encender y apagar un LED: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1A1027-D695-4E52-986F-99D87608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59" y="1549216"/>
            <a:ext cx="5898114" cy="331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38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73" y="170120"/>
            <a:ext cx="7716890" cy="687279"/>
          </a:xfrm>
        </p:spPr>
        <p:txBody>
          <a:bodyPr/>
          <a:lstStyle/>
          <a:p>
            <a:r>
              <a:rPr lang="es-MX" dirty="0"/>
              <a:t>Funciones principales en Arduino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1978E5-DB19-40E8-B430-4399C3B8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2690" y="1637414"/>
            <a:ext cx="3914110" cy="3180900"/>
          </a:xfrm>
        </p:spPr>
        <p:txBody>
          <a:bodyPr/>
          <a:lstStyle/>
          <a:p>
            <a:pPr marL="76200" indent="0">
              <a:buNone/>
            </a:pPr>
            <a:r>
              <a:rPr lang="es-ES" sz="2000" dirty="0" err="1">
                <a:hlinkClick r:id="rId3"/>
              </a:rPr>
              <a:t>analogWrite</a:t>
            </a:r>
            <a:r>
              <a:rPr lang="es-ES" sz="2000" dirty="0">
                <a:hlinkClick r:id="rId3"/>
              </a:rPr>
              <a:t>() </a:t>
            </a:r>
            <a:r>
              <a:rPr lang="es-ES" sz="2000" dirty="0"/>
              <a:t> -&gt; PWM</a:t>
            </a:r>
          </a:p>
          <a:p>
            <a:r>
              <a:rPr lang="es-MX" sz="2000" dirty="0"/>
              <a:t>Escribe un valor análogo de   0 a 255.</a:t>
            </a:r>
            <a:endParaRPr lang="es-ES" sz="2000" dirty="0"/>
          </a:p>
          <a:p>
            <a:r>
              <a:rPr lang="es-ES" sz="2000" dirty="0" err="1"/>
              <a:t>analogWrite</a:t>
            </a:r>
            <a:r>
              <a:rPr lang="es-ES" sz="2000" dirty="0"/>
              <a:t>(Pin, </a:t>
            </a:r>
            <a:r>
              <a:rPr lang="es-ES" sz="2000" dirty="0" err="1"/>
              <a:t>ValorPWM</a:t>
            </a:r>
            <a:r>
              <a:rPr lang="es-ES" sz="2000" dirty="0"/>
              <a:t>)</a:t>
            </a:r>
          </a:p>
          <a:p>
            <a:pPr marL="76200" indent="0">
              <a:buNone/>
            </a:pPr>
            <a:r>
              <a:rPr lang="es-ES" sz="2000" dirty="0"/>
              <a:t> </a:t>
            </a:r>
          </a:p>
          <a:p>
            <a:r>
              <a:rPr lang="es-MX" sz="2000" dirty="0"/>
              <a:t>Ejemplo:</a:t>
            </a:r>
          </a:p>
          <a:p>
            <a:pPr marL="76200" indent="0">
              <a:buNone/>
            </a:pPr>
            <a:r>
              <a:rPr lang="es-MX" sz="2000" dirty="0"/>
              <a:t>        </a:t>
            </a:r>
            <a:r>
              <a:rPr lang="es-MX" sz="2000" dirty="0" err="1"/>
              <a:t>analogWrite</a:t>
            </a:r>
            <a:r>
              <a:rPr lang="es-MX" sz="2000" dirty="0"/>
              <a:t>(6, 124);</a:t>
            </a:r>
          </a:p>
          <a:p>
            <a:pPr marL="76200" indent="0">
              <a:buNone/>
            </a:pPr>
            <a:endParaRPr lang="es-ES" sz="18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D995A163-5F52-4912-8DB9-F4DCF2AAE125}"/>
              </a:ext>
            </a:extLst>
          </p:cNvPr>
          <p:cNvSpPr txBox="1">
            <a:spLocks/>
          </p:cNvSpPr>
          <p:nvPr/>
        </p:nvSpPr>
        <p:spPr>
          <a:xfrm>
            <a:off x="565873" y="853561"/>
            <a:ext cx="3976577" cy="687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Font typeface="Barlow Light"/>
              <a:buNone/>
            </a:pPr>
            <a:r>
              <a:rPr lang="es-MX" dirty="0"/>
              <a:t>Funciones análogas:</a:t>
            </a:r>
            <a:endParaRPr lang="es-ES" dirty="0"/>
          </a:p>
          <a:p>
            <a:endParaRPr lang="es-ES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75DCD74E-5923-4FB7-88AB-49B3C559C06A}"/>
              </a:ext>
            </a:extLst>
          </p:cNvPr>
          <p:cNvSpPr txBox="1">
            <a:spLocks/>
          </p:cNvSpPr>
          <p:nvPr/>
        </p:nvSpPr>
        <p:spPr>
          <a:xfrm>
            <a:off x="872681" y="1637414"/>
            <a:ext cx="2881837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ES" sz="2000" dirty="0" err="1">
                <a:hlinkClick r:id="rId4"/>
              </a:rPr>
              <a:t>analogRead</a:t>
            </a:r>
            <a:r>
              <a:rPr lang="es-ES" sz="2000" dirty="0">
                <a:hlinkClick r:id="rId4"/>
              </a:rPr>
              <a:t>() </a:t>
            </a:r>
            <a:endParaRPr lang="es-ES" sz="2000" dirty="0"/>
          </a:p>
          <a:p>
            <a:r>
              <a:rPr lang="es-ES" sz="2000" dirty="0"/>
              <a:t>Lee un valor análogo de 0 a 1023.</a:t>
            </a:r>
          </a:p>
          <a:p>
            <a:endParaRPr lang="es-ES" sz="2000" dirty="0"/>
          </a:p>
          <a:p>
            <a:r>
              <a:rPr lang="es-ES" sz="2000" dirty="0" err="1"/>
              <a:t>analogRead</a:t>
            </a:r>
            <a:r>
              <a:rPr lang="es-ES" sz="2000" dirty="0"/>
              <a:t>(#pin) </a:t>
            </a:r>
          </a:p>
          <a:p>
            <a:r>
              <a:rPr lang="es-MX" sz="2000" dirty="0"/>
              <a:t>Ejemplo:</a:t>
            </a:r>
          </a:p>
          <a:p>
            <a:pPr marL="76200" indent="0">
              <a:buNone/>
            </a:pPr>
            <a:r>
              <a:rPr lang="es-MX" sz="1400" dirty="0"/>
              <a:t>           </a:t>
            </a:r>
            <a:r>
              <a:rPr lang="es-MX" sz="18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s-MX" sz="1800" dirty="0"/>
              <a:t> a = </a:t>
            </a:r>
            <a:r>
              <a:rPr lang="es-ES" sz="1800" dirty="0" err="1"/>
              <a:t>analogRead</a:t>
            </a:r>
            <a:r>
              <a:rPr lang="es-ES" sz="1800" dirty="0"/>
              <a:t>(A0); </a:t>
            </a:r>
          </a:p>
          <a:p>
            <a:pPr marL="76200" indent="0">
              <a:buNone/>
            </a:pPr>
            <a:endParaRPr lang="es-ES" sz="18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0022BB0-465C-43E6-B150-53665B210C3E}"/>
              </a:ext>
            </a:extLst>
          </p:cNvPr>
          <p:cNvCxnSpPr>
            <a:cxnSpLocks/>
          </p:cNvCxnSpPr>
          <p:nvPr/>
        </p:nvCxnSpPr>
        <p:spPr>
          <a:xfrm flipH="1">
            <a:off x="4253098" y="1637414"/>
            <a:ext cx="7004" cy="297711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73" y="523180"/>
            <a:ext cx="3059829" cy="857400"/>
          </a:xfrm>
        </p:spPr>
        <p:txBody>
          <a:bodyPr/>
          <a:lstStyle/>
          <a:p>
            <a:r>
              <a:rPr lang="es-MX" dirty="0"/>
              <a:t>Estructuras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F5F1472-9993-49F9-9AC0-BAA3C6A16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833925"/>
            <a:ext cx="2907517" cy="1928995"/>
          </a:xfrm>
        </p:spPr>
        <p:txBody>
          <a:bodyPr/>
          <a:lstStyle/>
          <a:p>
            <a:r>
              <a:rPr lang="es-MX" dirty="0"/>
              <a:t>Resumen de referencias del lenguaje para programar.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0D2142-BE67-4D7D-A08A-338198D5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78" y="0"/>
            <a:ext cx="4573279" cy="5143500"/>
          </a:xfrm>
          <a:prstGeom prst="rect">
            <a:avLst/>
          </a:prstGeom>
        </p:spPr>
      </p:pic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3E0F3CDE-EE0C-456F-BB79-11233E2E2128}"/>
              </a:ext>
            </a:extLst>
          </p:cNvPr>
          <p:cNvSpPr txBox="1">
            <a:spLocks/>
          </p:cNvSpPr>
          <p:nvPr/>
        </p:nvSpPr>
        <p:spPr>
          <a:xfrm>
            <a:off x="232288" y="4514217"/>
            <a:ext cx="5742279" cy="62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sz="1600" i="1" dirty="0" err="1"/>
              <a:t>Language</a:t>
            </a:r>
            <a:r>
              <a:rPr lang="es-MX" sz="1600" i="1" dirty="0"/>
              <a:t> Reference: </a:t>
            </a:r>
            <a:r>
              <a:rPr lang="es-MX" sz="1600" i="1" dirty="0">
                <a:hlinkClick r:id="rId4"/>
              </a:rPr>
              <a:t>https://www.arduino.cc/reference/en/</a:t>
            </a:r>
            <a:endParaRPr lang="es-MX" sz="1600" i="1" dirty="0"/>
          </a:p>
        </p:txBody>
      </p:sp>
    </p:spTree>
    <p:extLst>
      <p:ext uri="{BB962C8B-B14F-4D97-AF65-F5344CB8AC3E}">
        <p14:creationId xmlns:p14="http://schemas.microsoft.com/office/powerpoint/2010/main" val="2803398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brillo PWM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0B779C-8AE3-410D-95F7-1AEDDE97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73" y="902250"/>
            <a:ext cx="6091328" cy="42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8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Ej. 2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657349"/>
            <a:ext cx="4114801" cy="3095403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2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286" y="1015675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180742" y="2796075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128569" y="2678238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>
            <a:off x="3222033" y="3930408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1753462" y="4268463"/>
            <a:ext cx="997870" cy="7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0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brillo PWM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BA4ED2-80ED-4A8F-869D-73DFAF54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48" y="1273033"/>
            <a:ext cx="5572903" cy="308653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8F144A8-8409-45CE-BC2D-AC059141A798}"/>
              </a:ext>
            </a:extLst>
          </p:cNvPr>
          <p:cNvSpPr txBox="1"/>
          <p:nvPr/>
        </p:nvSpPr>
        <p:spPr>
          <a:xfrm>
            <a:off x="1785548" y="1273033"/>
            <a:ext cx="5354767" cy="31085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92708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brillo PWM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6A284C-EEC0-4351-A44A-DE77DE99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11" y="1291005"/>
            <a:ext cx="5563376" cy="27531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8F144A8-8409-45CE-BC2D-AC059141A798}"/>
              </a:ext>
            </a:extLst>
          </p:cNvPr>
          <p:cNvSpPr txBox="1"/>
          <p:nvPr/>
        </p:nvSpPr>
        <p:spPr>
          <a:xfrm>
            <a:off x="1790311" y="1291005"/>
            <a:ext cx="5354767" cy="310854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32047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9D5D3C8-D088-4FD6-9D39-B4E003CB9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597" y="1277805"/>
            <a:ext cx="3104707" cy="1657674"/>
          </a:xfrm>
        </p:spPr>
        <p:txBody>
          <a:bodyPr/>
          <a:lstStyle/>
          <a:p>
            <a:r>
              <a:rPr lang="es-CO" dirty="0">
                <a:latin typeface="Barlow Light" panose="020B0604020202020204" charset="0"/>
                <a:ea typeface="Batang" panose="02030600000101010101" pitchFamily="18" charset="-127"/>
              </a:rPr>
              <a:t>Protocolo para comunicación entre dispositivos.</a:t>
            </a:r>
            <a:endParaRPr lang="es-ES" dirty="0">
              <a:latin typeface="Barlow Light" panose="020B0604020202020204" charset="0"/>
              <a:ea typeface="Batang" panose="02030600000101010101" pitchFamily="18" charset="-127"/>
            </a:endParaRP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serial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EA50F-85A5-4B08-BC1B-FE3795A2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50" y="914627"/>
            <a:ext cx="4811646" cy="4228873"/>
          </a:xfrm>
          <a:prstGeom prst="rect">
            <a:avLst/>
          </a:prstGeom>
        </p:spPr>
      </p:pic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E66C1BE6-107C-4500-8EEC-79F01B9779F6}"/>
              </a:ext>
            </a:extLst>
          </p:cNvPr>
          <p:cNvSpPr txBox="1">
            <a:spLocks/>
          </p:cNvSpPr>
          <p:nvPr/>
        </p:nvSpPr>
        <p:spPr>
          <a:xfrm>
            <a:off x="229596" y="2935479"/>
            <a:ext cx="3104707" cy="165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s-CO" sz="1800" dirty="0" err="1">
                <a:solidFill>
                  <a:schemeClr val="accent2">
                    <a:lumMod val="75000"/>
                  </a:schemeClr>
                </a:solidFill>
                <a:latin typeface="Barlow Light" panose="020B0604020202020204" charset="0"/>
                <a:ea typeface="Batang" panose="02030600000101010101" pitchFamily="18" charset="-127"/>
              </a:rPr>
              <a:t>Serial.begin</a:t>
            </a:r>
            <a:r>
              <a:rPr lang="es-CO" sz="1800" dirty="0">
                <a:latin typeface="Barlow Light" panose="020B0604020202020204" charset="0"/>
                <a:ea typeface="Batang" panose="02030600000101010101" pitchFamily="18" charset="-127"/>
              </a:rPr>
              <a:t>(#baudios)</a:t>
            </a:r>
          </a:p>
          <a:p>
            <a:r>
              <a:rPr lang="es-CO" sz="1800" dirty="0" err="1">
                <a:solidFill>
                  <a:schemeClr val="accent2">
                    <a:lumMod val="75000"/>
                  </a:schemeClr>
                </a:solidFill>
                <a:latin typeface="Barlow Light" panose="020B0604020202020204" charset="0"/>
                <a:ea typeface="Batang" panose="02030600000101010101" pitchFamily="18" charset="-127"/>
              </a:rPr>
              <a:t>Serial.println</a:t>
            </a:r>
            <a:r>
              <a:rPr lang="es-CO" sz="1800" dirty="0">
                <a:latin typeface="Barlow Light" panose="020B0604020202020204" charset="0"/>
                <a:ea typeface="Batang" panose="02030600000101010101" pitchFamily="18" charset="-127"/>
              </a:rPr>
              <a:t>(“</a:t>
            </a:r>
            <a:r>
              <a:rPr lang="es-CO" sz="1800" dirty="0" err="1">
                <a:latin typeface="Barlow Light" panose="020B0604020202020204" charset="0"/>
                <a:ea typeface="Batang" panose="02030600000101010101" pitchFamily="18" charset="-127"/>
              </a:rPr>
              <a:t>string</a:t>
            </a:r>
            <a:r>
              <a:rPr lang="es-CO" sz="1800" dirty="0">
                <a:latin typeface="Barlow Light" panose="020B0604020202020204" charset="0"/>
                <a:ea typeface="Batang" panose="02030600000101010101" pitchFamily="18" charset="-127"/>
              </a:rPr>
              <a:t>”)</a:t>
            </a:r>
          </a:p>
          <a:p>
            <a:r>
              <a:rPr lang="es-CO" sz="1800" dirty="0" err="1">
                <a:solidFill>
                  <a:schemeClr val="accent2">
                    <a:lumMod val="75000"/>
                  </a:schemeClr>
                </a:solidFill>
                <a:latin typeface="Barlow Light" panose="020B0604020202020204" charset="0"/>
                <a:ea typeface="Batang" panose="02030600000101010101" pitchFamily="18" charset="-127"/>
              </a:rPr>
              <a:t>Serial.read</a:t>
            </a:r>
            <a:r>
              <a:rPr lang="es-CO" sz="1800" dirty="0">
                <a:latin typeface="Barlow Light" panose="020B0604020202020204" charset="0"/>
                <a:ea typeface="Batang" panose="02030600000101010101" pitchFamily="18" charset="-127"/>
              </a:rPr>
              <a:t>()</a:t>
            </a:r>
          </a:p>
          <a:p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Serial</a:t>
            </a:r>
            <a:r>
              <a:rPr lang="es-ES" sz="1800" dirty="0"/>
              <a:t>. ... ()</a:t>
            </a:r>
            <a:endParaRPr lang="es-ES" sz="1800" dirty="0">
              <a:latin typeface="Barlow Light" panose="020B0604020202020204" charset="0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263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Ej. 3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657349"/>
            <a:ext cx="3960659" cy="3095403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2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286" y="1015675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264939" y="2678238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128569" y="2678238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>
            <a:off x="3222033" y="3930408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1753462" y="4268463"/>
            <a:ext cx="997870" cy="7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9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67631" y="721713"/>
            <a:ext cx="3003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COMPUTACIÓN FÍSICA</a:t>
            </a:r>
            <a:endParaRPr sz="32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225338" y="2585181"/>
            <a:ext cx="2688023" cy="1948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CO" sz="1800" dirty="0"/>
              <a:t>Sistemas interactivos físicos valiéndose del uso de software y hardware para sensar  y  responder al mundo analógico.</a:t>
            </a:r>
            <a:endParaRPr sz="1800" dirty="0"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ACC01E-E8D8-4F11-B853-D3B5CFB1BDDC}"/>
              </a:ext>
            </a:extLst>
          </p:cNvPr>
          <p:cNvSpPr txBox="1"/>
          <p:nvPr/>
        </p:nvSpPr>
        <p:spPr>
          <a:xfrm>
            <a:off x="3232298" y="499730"/>
            <a:ext cx="48271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Barlow Light" panose="020B0604020202020204" charset="0"/>
              </a:rPr>
              <a:t>Transductores / Actuadores: </a:t>
            </a:r>
          </a:p>
          <a:p>
            <a:endParaRPr lang="es-CO" sz="2400" dirty="0">
              <a:latin typeface="Barlow Light" panose="020B0604020202020204" charset="0"/>
            </a:endParaRPr>
          </a:p>
          <a:p>
            <a:r>
              <a:rPr lang="es-CO" sz="2400" dirty="0">
                <a:latin typeface="Barlow Light" panose="020B0604020202020204" charset="0"/>
              </a:rPr>
              <a:t>Transforman magnitudes físicas en señales eléctricas y viceversa.</a:t>
            </a:r>
          </a:p>
          <a:p>
            <a:endParaRPr lang="es-ES" sz="2400" dirty="0">
              <a:latin typeface="Barlow Light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76E464F-CE67-4435-A9DC-EBAFA13DC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6" t="41137" r="14996" b="5930"/>
          <a:stretch/>
        </p:blipFill>
        <p:spPr>
          <a:xfrm>
            <a:off x="3071069" y="2208175"/>
            <a:ext cx="4284921" cy="19488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33E92B-80E2-4825-9E4B-49BC86FA2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5" t="22532" r="10034" b="17726"/>
          <a:stretch/>
        </p:blipFill>
        <p:spPr>
          <a:xfrm>
            <a:off x="5718576" y="3382028"/>
            <a:ext cx="3425424" cy="17614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serial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A7981A7-4FCB-4466-A81E-CE993F4F4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90" y="956644"/>
            <a:ext cx="5563376" cy="372479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D35F55-71BD-477F-B747-0D0668AA2840}"/>
              </a:ext>
            </a:extLst>
          </p:cNvPr>
          <p:cNvSpPr txBox="1"/>
          <p:nvPr/>
        </p:nvSpPr>
        <p:spPr>
          <a:xfrm>
            <a:off x="1765390" y="919011"/>
            <a:ext cx="5354767" cy="37548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7056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serial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80B72F9-214E-4EAD-97E8-6657A770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29" y="905429"/>
            <a:ext cx="5553850" cy="37438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D35F55-71BD-477F-B747-0D0668AA2840}"/>
              </a:ext>
            </a:extLst>
          </p:cNvPr>
          <p:cNvSpPr txBox="1"/>
          <p:nvPr/>
        </p:nvSpPr>
        <p:spPr>
          <a:xfrm>
            <a:off x="1739668" y="925523"/>
            <a:ext cx="5354767" cy="37548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E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67579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10967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Comunicación serial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83DAF15-E51A-4107-A1E0-C7596246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95" y="1390206"/>
            <a:ext cx="651600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6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46634" cy="96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Lectura Analógica </a:t>
            </a:r>
          </a:p>
          <a:p>
            <a:pPr marL="76200" indent="0">
              <a:buNone/>
            </a:pPr>
            <a:r>
              <a:rPr lang="es-MX" dirty="0"/>
              <a:t>Control ON/OFF potenciómetro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A8AD32-F829-4BF2-8E96-42BDF9A9F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8"/>
          <a:stretch/>
        </p:blipFill>
        <p:spPr>
          <a:xfrm>
            <a:off x="2088701" y="1365159"/>
            <a:ext cx="4746635" cy="35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4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Ej. 4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244009"/>
            <a:ext cx="4114802" cy="3508743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3 Jumpers macho-macho (cables)</a:t>
            </a:r>
          </a:p>
          <a:p>
            <a:r>
              <a:rPr lang="es-MX" sz="2200" dirty="0"/>
              <a:t>1 Potenciómetro (1-10)k</a:t>
            </a:r>
            <a:r>
              <a:rPr lang="el-GR" sz="2200" dirty="0"/>
              <a:t>Ω</a:t>
            </a:r>
            <a:endParaRPr lang="es-MX" sz="2200" dirty="0"/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580" y="136406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404144" y="1923054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237396" y="2734873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76681">
            <a:off x="2609142" y="4158744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738577" y="4345224"/>
            <a:ext cx="997870" cy="7648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EB0DE8-7725-454D-B4F6-9A5D19D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044" y1="77729" x2="69214" y2="83406"/>
                        <a14:foregroundMark x1="63319" y1="69432" x2="73799" y2="76856"/>
                        <a14:foregroundMark x1="67467" y1="63974" x2="77293" y2="69432"/>
                        <a14:foregroundMark x1="77293" y1="69432" x2="77511" y2="69869"/>
                        <a14:foregroundMark x1="69432" y1="63755" x2="74891" y2="67249"/>
                        <a14:foregroundMark x1="70087" y1="62009" x2="73144" y2="62664"/>
                        <a14:foregroundMark x1="58515" y1="15502" x2="55022" y2="19651"/>
                      </a14:backgroundRemoval>
                    </a14:imgEffect>
                  </a14:imgLayer>
                </a14:imgProps>
              </a:ext>
            </a:extLst>
          </a:blip>
          <a:srcRect l="19055" t="11521" r="18761" b="11107"/>
          <a:stretch/>
        </p:blipFill>
        <p:spPr>
          <a:xfrm>
            <a:off x="4048465" y="3714255"/>
            <a:ext cx="902981" cy="1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0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ON/OFF potenciómetro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41FC23-45B7-4E48-86A1-676460D9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73" y="1797909"/>
            <a:ext cx="4906060" cy="210531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F4C9C0-F623-47FD-84F1-FE0FAE53DB88}"/>
              </a:ext>
            </a:extLst>
          </p:cNvPr>
          <p:cNvSpPr txBox="1"/>
          <p:nvPr/>
        </p:nvSpPr>
        <p:spPr>
          <a:xfrm>
            <a:off x="1980747" y="1727185"/>
            <a:ext cx="4925112" cy="22467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94872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ON/OFF potenciómetro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9AEF3F-1B9E-4B59-B287-DA3229E7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73" y="1195610"/>
            <a:ext cx="4867954" cy="32484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F4C9C0-F623-47FD-84F1-FE0FAE53DB88}"/>
              </a:ext>
            </a:extLst>
          </p:cNvPr>
          <p:cNvSpPr txBox="1"/>
          <p:nvPr/>
        </p:nvSpPr>
        <p:spPr>
          <a:xfrm>
            <a:off x="1990273" y="1195610"/>
            <a:ext cx="4925112" cy="33239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9794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3270838" cy="96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Lectura digital.</a:t>
            </a:r>
          </a:p>
          <a:p>
            <a:pPr marL="76200" indent="0">
              <a:buNone/>
            </a:pPr>
            <a:r>
              <a:rPr lang="es-MX" dirty="0"/>
              <a:t>Contador de pulsos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0C412E-FD4D-4AD8-BC14-4BECF81F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366" y="1231549"/>
            <a:ext cx="5017148" cy="37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7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1814"/>
            <a:ext cx="5138700" cy="857400"/>
          </a:xfrm>
        </p:spPr>
        <p:txBody>
          <a:bodyPr/>
          <a:lstStyle/>
          <a:p>
            <a:r>
              <a:rPr lang="es-MX" dirty="0"/>
              <a:t>Materiales Ej. 5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967563"/>
            <a:ext cx="4114801" cy="3785189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1 Resistencia 10k</a:t>
            </a:r>
            <a:r>
              <a:rPr lang="el-GR" sz="2200" dirty="0"/>
              <a:t>Ω</a:t>
            </a:r>
            <a:endParaRPr lang="es-MX" sz="2200" dirty="0"/>
          </a:p>
          <a:p>
            <a:r>
              <a:rPr lang="es-MX" sz="2200" dirty="0"/>
              <a:t>3 Jumpers macho-macho (cables)</a:t>
            </a:r>
          </a:p>
          <a:p>
            <a:r>
              <a:rPr lang="es-MX" sz="2200" dirty="0"/>
              <a:t>1 Pulsador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852" y="77363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167852" y="2140020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036315" y="2865130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76681">
            <a:off x="2609142" y="4158744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738577" y="4345224"/>
            <a:ext cx="997870" cy="764855"/>
          </a:xfrm>
          <a:prstGeom prst="rect">
            <a:avLst/>
          </a:prstGeom>
        </p:spPr>
      </p:pic>
      <p:pic>
        <p:nvPicPr>
          <p:cNvPr id="9" name="Imagen 8" descr="Imagen que contiene estructuras metálicas&#10;&#10;Descripción generada automáticamente">
            <a:extLst>
              <a:ext uri="{FF2B5EF4-FFF2-40B4-BE49-F238E27FC236}">
                <a16:creationId xmlns:a16="http://schemas.microsoft.com/office/drawing/2014/main" id="{A80B55D8-9774-4C84-822F-9D966502DF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917" y1="52500" x2="40083" y2="74833"/>
                        <a14:foregroundMark x1="62167" y1="50833" x2="63750" y2="61083"/>
                        <a14:foregroundMark x1="63750" y1="61083" x2="62417" y2="70500"/>
                        <a14:foregroundMark x1="40917" y1="33500" x2="35333" y2="38000"/>
                      </a14:backgroundRemoval>
                    </a14:imgEffect>
                  </a14:imgLayer>
                </a14:imgProps>
              </a:ext>
            </a:extLst>
          </a:blip>
          <a:srcRect l="25591" t="18714" r="24623" b="15520"/>
          <a:stretch/>
        </p:blipFill>
        <p:spPr>
          <a:xfrm>
            <a:off x="3734082" y="3662094"/>
            <a:ext cx="584937" cy="7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63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Contador de pulsos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9E8F21-B861-49B4-AEE2-8B36D6093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75" y="1057672"/>
            <a:ext cx="5296639" cy="330563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F4C9C0-F623-47FD-84F1-FE0FAE53DB88}"/>
              </a:ext>
            </a:extLst>
          </p:cNvPr>
          <p:cNvSpPr txBox="1"/>
          <p:nvPr/>
        </p:nvSpPr>
        <p:spPr>
          <a:xfrm>
            <a:off x="1719714" y="1039321"/>
            <a:ext cx="4925112" cy="33239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9523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367B7F4-2EF9-4B62-AC3C-CF282C7D4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" t="20282" r="11512" b="17053"/>
          <a:stretch/>
        </p:blipFill>
        <p:spPr>
          <a:xfrm>
            <a:off x="5146158" y="3522879"/>
            <a:ext cx="3997842" cy="1620621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43BEB8-8F36-4164-A15E-F3E89F6F09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D55E1AD-9A17-47B7-A0BE-97229FA3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732" y="388374"/>
            <a:ext cx="3964357" cy="857400"/>
          </a:xfrm>
        </p:spPr>
        <p:txBody>
          <a:bodyPr/>
          <a:lstStyle/>
          <a:p>
            <a:r>
              <a:rPr lang="es-MX" dirty="0"/>
              <a:t>MICROCONTROLADOR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7EB57C-F000-4C0E-8EF4-E0D5D26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5029"/>
            <a:ext cx="6081823" cy="3180900"/>
          </a:xfrm>
        </p:spPr>
        <p:txBody>
          <a:bodyPr/>
          <a:lstStyle/>
          <a:p>
            <a:r>
              <a:rPr lang="es-CO" dirty="0"/>
              <a:t>Es un </a:t>
            </a:r>
            <a:r>
              <a:rPr lang="es-CO" b="1" dirty="0"/>
              <a:t>circuito integrado programable</a:t>
            </a:r>
            <a:r>
              <a:rPr lang="es-CO" dirty="0"/>
              <a:t>, capaz de ejecutar las órdenes que están almacenadas en su memoria.</a:t>
            </a:r>
          </a:p>
          <a:p>
            <a:pPr marL="76200" indent="0">
              <a:buNone/>
            </a:pPr>
            <a:endParaRPr lang="es-CO" dirty="0"/>
          </a:p>
          <a:p>
            <a:r>
              <a:rPr lang="es-CO" dirty="0"/>
              <a:t>También se llaman </a:t>
            </a:r>
            <a:r>
              <a:rPr lang="es-CO" b="1" dirty="0"/>
              <a:t>MCU</a:t>
            </a:r>
            <a:r>
              <a:rPr lang="es-CO" dirty="0"/>
              <a:t> por sus siglas en inglés </a:t>
            </a:r>
            <a:r>
              <a:rPr lang="es-CO" i="1" dirty="0" err="1"/>
              <a:t>Microcontroller</a:t>
            </a:r>
            <a:r>
              <a:rPr lang="es-CO" i="1" dirty="0"/>
              <a:t> </a:t>
            </a:r>
            <a:r>
              <a:rPr lang="es-CO" i="1" dirty="0" err="1"/>
              <a:t>Unit</a:t>
            </a:r>
            <a:r>
              <a:rPr lang="es-CO" dirty="0"/>
              <a:t>.</a:t>
            </a:r>
            <a:endParaRPr lang="es-ES" dirty="0"/>
          </a:p>
          <a:p>
            <a:endParaRPr lang="es-CO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1045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Contador de pulsos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409CB1-F71A-463A-A9A9-045D808BB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82" y="913810"/>
            <a:ext cx="5344271" cy="42296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F4C9C0-F623-47FD-84F1-FE0FAE53DB88}"/>
              </a:ext>
            </a:extLst>
          </p:cNvPr>
          <p:cNvSpPr txBox="1"/>
          <p:nvPr/>
        </p:nvSpPr>
        <p:spPr>
          <a:xfrm>
            <a:off x="1719714" y="909756"/>
            <a:ext cx="4925112" cy="41857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56416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Contador de pulsos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F0F11B-AA90-4939-B354-E55C7612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73" y="1194610"/>
            <a:ext cx="6516009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18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A08554-9FB6-43C4-B92F-C57A219E7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8D1CB0F-37ED-4A66-A13B-820C2DE9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593239"/>
          </a:xfrm>
        </p:spPr>
        <p:txBody>
          <a:bodyPr/>
          <a:lstStyle/>
          <a:p>
            <a:r>
              <a:rPr lang="es-MX" sz="2600" dirty="0"/>
              <a:t>LISTA DE MATERIALES MÓDULO 1</a:t>
            </a:r>
            <a:endParaRPr lang="es-ES" sz="2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F075D7-1050-4FC2-80F1-FABA48E9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0214"/>
            <a:ext cx="5720316" cy="3658036"/>
          </a:xfrm>
        </p:spPr>
        <p:txBody>
          <a:bodyPr/>
          <a:lstStyle/>
          <a:p>
            <a:r>
              <a:rPr lang="es-MX" dirty="0"/>
              <a:t>1 Tarjeta Arduino con cable USB</a:t>
            </a:r>
          </a:p>
          <a:p>
            <a:r>
              <a:rPr lang="es-MX" dirty="0"/>
              <a:t>2 Leds (Cualquier color)</a:t>
            </a:r>
          </a:p>
          <a:p>
            <a:r>
              <a:rPr lang="es-MX" dirty="0"/>
              <a:t>2 Resistencias (220-330)</a:t>
            </a:r>
            <a:r>
              <a:rPr lang="el-GR" dirty="0"/>
              <a:t> Ω</a:t>
            </a:r>
            <a:endParaRPr lang="es-MX" dirty="0"/>
          </a:p>
          <a:p>
            <a:r>
              <a:rPr lang="es-MX" dirty="0"/>
              <a:t>1 Resistencia 10k</a:t>
            </a:r>
            <a:r>
              <a:rPr lang="el-GR" dirty="0"/>
              <a:t>Ω</a:t>
            </a:r>
            <a:endParaRPr lang="es-MX" dirty="0"/>
          </a:p>
          <a:p>
            <a:r>
              <a:rPr lang="es-MX" dirty="0"/>
              <a:t>1 Potenciómetro (1-10k)</a:t>
            </a:r>
            <a:r>
              <a:rPr lang="el-GR" dirty="0"/>
              <a:t> Ω</a:t>
            </a:r>
            <a:endParaRPr lang="es-MX" dirty="0"/>
          </a:p>
          <a:p>
            <a:r>
              <a:rPr lang="es-MX" dirty="0"/>
              <a:t>1 Pulsador</a:t>
            </a:r>
          </a:p>
          <a:p>
            <a:r>
              <a:rPr lang="es-MX" dirty="0"/>
              <a:t>5 Jumpers o más. (Cable protoboard)</a:t>
            </a:r>
          </a:p>
          <a:p>
            <a:r>
              <a:rPr lang="es-MX" dirty="0"/>
              <a:t>1 Protoboard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1779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360971" y="3864034"/>
            <a:ext cx="361560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GRACIAS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239232" y="331086"/>
            <a:ext cx="388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600" b="1" dirty="0"/>
              <a:t>¿Alguna pregunta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360971" y="1902191"/>
            <a:ext cx="4066953" cy="140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Contacto</a:t>
            </a:r>
            <a:r>
              <a:rPr lang="en" dirty="0"/>
              <a:t> </a:t>
            </a:r>
            <a:r>
              <a:rPr lang="es-ES" dirty="0"/>
              <a:t>a</a:t>
            </a:r>
            <a:r>
              <a:rPr lang="en" dirty="0"/>
              <a:t>l </a:t>
            </a:r>
            <a:r>
              <a:rPr lang="es-ES" dirty="0"/>
              <a:t>correo UNAL: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 </a:t>
            </a:r>
            <a:r>
              <a:rPr lang="es-ES" dirty="0">
                <a:hlinkClick r:id="rId4"/>
              </a:rPr>
              <a:t>juacastropa</a:t>
            </a:r>
            <a:r>
              <a:rPr lang="en" dirty="0">
                <a:hlinkClick r:id="rId4"/>
              </a:rPr>
              <a:t>@</a:t>
            </a:r>
            <a:r>
              <a:rPr lang="es-ES" dirty="0">
                <a:hlinkClick r:id="rId4"/>
              </a:rPr>
              <a:t>unal.edu.co</a:t>
            </a:r>
            <a:endParaRPr lang="es-ES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>
            <a:spLocks noGrp="1"/>
          </p:cNvSpPr>
          <p:nvPr>
            <p:ph type="title"/>
          </p:nvPr>
        </p:nvSpPr>
        <p:spPr>
          <a:xfrm>
            <a:off x="457200" y="733647"/>
            <a:ext cx="4657060" cy="7107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CRÉDITOS / REFERENCIAS</a:t>
            </a:r>
            <a:endParaRPr dirty="0"/>
          </a:p>
        </p:txBody>
      </p:sp>
      <p:sp>
        <p:nvSpPr>
          <p:cNvPr id="492" name="Google Shape;492;p3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6463BD"/>
                </a:solidFill>
                <a:hlinkClick r:id="rId3"/>
              </a:rPr>
              <a:t>SlidesCarnival</a:t>
            </a:r>
            <a:endParaRPr sz="2400" dirty="0">
              <a:solidFill>
                <a:srgbClr val="6463B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rgbClr val="6463BD"/>
                </a:solidFill>
                <a:hlinkClick r:id="rId4"/>
              </a:rPr>
              <a:t>Unsplash</a:t>
            </a:r>
            <a:endParaRPr sz="2400" dirty="0">
              <a:solidFill>
                <a:srgbClr val="6463BD"/>
              </a:solidFill>
            </a:endParaRPr>
          </a:p>
        </p:txBody>
      </p:sp>
      <p:sp>
        <p:nvSpPr>
          <p:cNvPr id="493" name="Google Shape;493;p37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4294967295"/>
          </p:nvPr>
        </p:nvSpPr>
        <p:spPr>
          <a:xfrm>
            <a:off x="1492987" y="191386"/>
            <a:ext cx="3413051" cy="540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</a:t>
            </a:r>
            <a:r>
              <a:rPr lang="es-ES" dirty="0"/>
              <a:t>ISTA DE ENLACES</a:t>
            </a:r>
            <a:endParaRPr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E73FD19-3003-46DA-AD25-2DE1AF848903}"/>
              </a:ext>
            </a:extLst>
          </p:cNvPr>
          <p:cNvSpPr txBox="1">
            <a:spLocks/>
          </p:cNvSpPr>
          <p:nvPr/>
        </p:nvSpPr>
        <p:spPr>
          <a:xfrm>
            <a:off x="268085" y="731957"/>
            <a:ext cx="5735130" cy="469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￭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⬝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MX" sz="1400" i="1" dirty="0"/>
              <a:t>Link de materiales de este taller:  </a:t>
            </a:r>
            <a:r>
              <a:rPr lang="es-MX" sz="1400" i="1" dirty="0">
                <a:hlinkClick r:id="rId3"/>
              </a:rPr>
              <a:t>https://github.com/JuliansCastro/Arduino/blob/master/README.md</a:t>
            </a:r>
            <a:endParaRPr lang="es-MX" sz="1400" i="1" dirty="0"/>
          </a:p>
          <a:p>
            <a:pPr marL="514350" indent="-514350">
              <a:buFont typeface="+mj-lt"/>
              <a:buAutoNum type="arabicPeriod"/>
            </a:pPr>
            <a:r>
              <a:rPr lang="es-MX" sz="1400" i="1" dirty="0"/>
              <a:t>Referencia del lenguaje: </a:t>
            </a:r>
            <a:r>
              <a:rPr lang="es-ES" sz="1400" dirty="0">
                <a:latin typeface="Barlow Light" panose="020B0604020202020204" charset="0"/>
                <a:hlinkClick r:id="rId4"/>
              </a:rPr>
              <a:t>www.arduino.cc/reference/en/</a:t>
            </a:r>
            <a:endParaRPr lang="es-MX" sz="1400" i="1" dirty="0"/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Blog </a:t>
            </a:r>
            <a:r>
              <a:rPr lang="en-US" sz="1400" dirty="0" err="1"/>
              <a:t>sobre</a:t>
            </a:r>
            <a:r>
              <a:rPr lang="en-US" sz="1400" dirty="0"/>
              <a:t> </a:t>
            </a:r>
            <a:r>
              <a:rPr lang="en-US" sz="1400" dirty="0" err="1"/>
              <a:t>programación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https://programarfacil.com/blog/arduino-blog/curso-de-arduino/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Tienda de </a:t>
            </a:r>
            <a:r>
              <a:rPr lang="en-US" sz="1400" dirty="0" err="1"/>
              <a:t>materiales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http://tdrobotica.co</a:t>
            </a:r>
            <a:r>
              <a:rPr lang="en-US" sz="1400" dirty="0"/>
              <a:t> </a:t>
            </a:r>
            <a:r>
              <a:rPr lang="en-US" sz="1400" dirty="0">
                <a:hlinkClick r:id="rId7"/>
              </a:rPr>
              <a:t>www.vistronica.com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Libro kit </a:t>
            </a:r>
            <a:r>
              <a:rPr lang="en-US" sz="1400" dirty="0" err="1"/>
              <a:t>básico</a:t>
            </a:r>
            <a:r>
              <a:rPr lang="en-US" sz="1400" dirty="0"/>
              <a:t> </a:t>
            </a:r>
            <a:r>
              <a:rPr lang="en-US" sz="1400" dirty="0" err="1"/>
              <a:t>TdRobótica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https://issuu.com/tdrobotica/docs/libro_kit_basico/4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s-ES" sz="1400" i="1" dirty="0">
                <a:latin typeface="Barlow Light" panose="020B0604020202020204" charset="0"/>
              </a:rPr>
              <a:t>Historia Arduino: </a:t>
            </a:r>
            <a:r>
              <a:rPr lang="es-ES" sz="1400" i="1" dirty="0">
                <a:latin typeface="Barlow Light" panose="020B0604020202020204" charset="0"/>
                <a:hlinkClick r:id="rId9"/>
              </a:rPr>
              <a:t>https://arduinohistory.github.io/</a:t>
            </a:r>
            <a:endParaRPr lang="es-ES" sz="1400" i="1" dirty="0">
              <a:latin typeface="Barlow Light" panose="020B06040202020202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Icon made by </a:t>
            </a:r>
            <a:r>
              <a:rPr lang="en-US" sz="1400" dirty="0" err="1">
                <a:hlinkClick r:id="rId10"/>
              </a:rPr>
              <a:t>becris</a:t>
            </a:r>
            <a:r>
              <a:rPr lang="en-US" sz="1400" dirty="0"/>
              <a:t> from </a:t>
            </a:r>
            <a:r>
              <a:rPr lang="en-US" sz="1400" dirty="0">
                <a:hlinkClick r:id="rId11" tooltip="Flaticon"/>
              </a:rPr>
              <a:t>www.flaticon.com</a:t>
            </a:r>
            <a:r>
              <a:rPr lang="en-US" sz="14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i="1" dirty="0" err="1"/>
              <a:t>Imágenes</a:t>
            </a:r>
            <a:r>
              <a:rPr lang="en-US" sz="1400" i="1" dirty="0"/>
              <a:t> </a:t>
            </a:r>
            <a:r>
              <a:rPr lang="en-US" sz="1400" i="1" dirty="0" err="1"/>
              <a:t>libres</a:t>
            </a:r>
            <a:r>
              <a:rPr lang="en-US" sz="1400" i="1" dirty="0"/>
              <a:t>: </a:t>
            </a:r>
            <a:r>
              <a:rPr lang="en-US" sz="1400" i="1" dirty="0">
                <a:hlinkClick r:id="rId12"/>
              </a:rPr>
              <a:t>https://es.freeimages.com/</a:t>
            </a:r>
            <a:r>
              <a:rPr lang="en-US" sz="1400" i="1" dirty="0"/>
              <a:t>    </a:t>
            </a:r>
            <a:r>
              <a:rPr lang="en-US" sz="1400" i="1" dirty="0">
                <a:hlinkClick r:id="rId13"/>
              </a:rPr>
              <a:t>https://www.freepng.es/</a:t>
            </a:r>
            <a:r>
              <a:rPr lang="en-US" sz="1400" i="1" dirty="0"/>
              <a:t>   </a:t>
            </a:r>
            <a:r>
              <a:rPr lang="en-US" sz="1400" i="1" dirty="0">
                <a:hlinkClick r:id="rId14"/>
              </a:rPr>
              <a:t>https://thenounproject.com/</a:t>
            </a:r>
            <a:r>
              <a:rPr lang="en-US" sz="1400" i="1" dirty="0"/>
              <a:t>                           </a:t>
            </a:r>
            <a:r>
              <a:rPr lang="en-US" sz="1400" dirty="0">
                <a:hlinkClick r:id="rId11" tooltip="Flaticon"/>
              </a:rPr>
              <a:t>www.flaticon.com</a:t>
            </a:r>
            <a:endParaRPr lang="es-ES" sz="1400" i="1" dirty="0">
              <a:latin typeface="Barlow Light" panose="020B060402020202020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1400" i="1" dirty="0"/>
          </a:p>
          <a:p>
            <a:pPr marL="514350" indent="-514350">
              <a:buFont typeface="+mj-lt"/>
              <a:buAutoNum type="arabicPeriod"/>
            </a:pPr>
            <a:endParaRPr lang="en-US" sz="1400" i="1" dirty="0"/>
          </a:p>
          <a:p>
            <a:pPr marL="514350" indent="-514350">
              <a:buFont typeface="+mj-lt"/>
              <a:buAutoNum type="arabicPeriod"/>
            </a:pPr>
            <a:endParaRPr lang="en-US" sz="1400" i="1" dirty="0"/>
          </a:p>
          <a:p>
            <a:pPr marL="514350" indent="-514350">
              <a:buFont typeface="+mj-lt"/>
              <a:buAutoNum type="arabicPeriod"/>
            </a:pPr>
            <a:endParaRPr lang="en-US" sz="1400" i="1" dirty="0"/>
          </a:p>
          <a:p>
            <a:pPr marL="514350" indent="-514350">
              <a:buFont typeface="+mj-lt"/>
              <a:buAutoNum type="arabicPeriod"/>
            </a:pPr>
            <a:endParaRPr lang="es-MX" sz="1400" i="1" dirty="0"/>
          </a:p>
          <a:p>
            <a:pPr marL="514350" indent="-514350">
              <a:buFont typeface="+mj-lt"/>
              <a:buAutoNum type="arabicPeriod"/>
            </a:pPr>
            <a:endParaRPr lang="es-MX" sz="1400" i="1" dirty="0"/>
          </a:p>
          <a:p>
            <a:pPr marL="514350" indent="-514350">
              <a:buFont typeface="+mj-lt"/>
              <a:buAutoNum type="arabicPeriod"/>
            </a:pPr>
            <a:endParaRPr lang="es-MX" sz="1400" i="1" dirty="0"/>
          </a:p>
        </p:txBody>
      </p: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84006109-9549-49A3-9F18-70A9A472EE45}"/>
              </a:ext>
            </a:extLst>
          </p:cNvPr>
          <p:cNvGrpSpPr/>
          <p:nvPr/>
        </p:nvGrpSpPr>
        <p:grpSpPr>
          <a:xfrm rot="10800000">
            <a:off x="6162742" y="848914"/>
            <a:ext cx="2564339" cy="27185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4F7ACE1F-B79C-44AE-A1A0-695FE3593D9E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AB706B68-65D6-4AFF-9B56-D2E43D1996BB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AC753ED1-2DBE-43C8-9F05-FC5F60F93944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7F85E11D-4DAB-4ACE-A7AC-2D2AA9D5E049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D32D4D1-B62C-4FF8-8C92-94287A2EF58D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7301AD33-A4DC-4DB1-B1FA-A0BEE8EDDD51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F4468441-B20D-4F01-9AD8-2C5354ADADA9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DA0BCE5-07E2-45D7-B09D-58798984966F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AE1FBF1-7BFC-439B-9B9B-2967EDB206D4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AA51EA2-9BD0-4742-B205-F23EC4D03BA3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05DADCB5-1698-43F2-8461-C94FE9D1F5AB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5B2B2B7E-E697-4223-B1B3-DE92760FB001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9E5E71D4-8E58-4151-ADF5-BEF56E274D07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E7B690-462C-4B65-969F-C2E259E2A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205" y="1484726"/>
            <a:ext cx="4423036" cy="1159800"/>
          </a:xfrm>
        </p:spPr>
        <p:txBody>
          <a:bodyPr/>
          <a:lstStyle/>
          <a:p>
            <a:r>
              <a:rPr lang="es-MX" dirty="0"/>
              <a:t>SOFTWARE Y HARDWARE LIBRE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9DF7659-B038-4FEC-AE3B-B4515B7E3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8043" y="4380614"/>
            <a:ext cx="1222636" cy="454542"/>
          </a:xfrm>
        </p:spPr>
        <p:txBody>
          <a:bodyPr/>
          <a:lstStyle/>
          <a:p>
            <a:r>
              <a:rPr lang="es-ES" dirty="0"/>
              <a:t>GitHub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691043-795C-445F-AAE1-2D5B37BA33E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07450" y="2208213"/>
            <a:ext cx="336550" cy="72707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D0F762-E6C5-44DB-AD07-91E78D2D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2851603"/>
            <a:ext cx="1756282" cy="17562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417AC6-377F-433F-AD38-7609D49F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27" y="3466214"/>
            <a:ext cx="299155" cy="2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96F25-7334-47D9-B9FB-23E97635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01" y="316100"/>
            <a:ext cx="5454502" cy="593770"/>
          </a:xfrm>
        </p:spPr>
        <p:txBody>
          <a:bodyPr/>
          <a:lstStyle/>
          <a:p>
            <a:r>
              <a:rPr lang="es-MX" sz="2800" dirty="0"/>
              <a:t>SOFTWARE Y HARDWARE LIBRE</a:t>
            </a:r>
            <a:endParaRPr lang="es-ES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D5197-F2A0-4D90-9435-DB256A333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94535"/>
            <a:ext cx="3136605" cy="2073967"/>
          </a:xfrm>
        </p:spPr>
        <p:txBody>
          <a:bodyPr/>
          <a:lstStyle/>
          <a:p>
            <a:r>
              <a:rPr lang="es-MX" dirty="0"/>
              <a:t>SOFTWARE</a:t>
            </a:r>
          </a:p>
          <a:p>
            <a:pPr marL="114300" indent="0">
              <a:buNone/>
            </a:pPr>
            <a:r>
              <a:rPr lang="es-CO" dirty="0"/>
              <a:t>Da la libertad de los usuarios para ejecutar, copiar, distribuir, estudiar, modificar el software y distribuirlo modificado. </a:t>
            </a:r>
          </a:p>
          <a:p>
            <a:pPr marL="114300" indent="0">
              <a:buNone/>
            </a:pPr>
            <a:endParaRPr lang="es-CO" dirty="0"/>
          </a:p>
          <a:p>
            <a:pPr marL="114300" indent="0">
              <a:buNone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78A19A-AEBF-42EC-8D6F-8AB797E914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58912" y="1094535"/>
            <a:ext cx="2931075" cy="2073967"/>
          </a:xfrm>
        </p:spPr>
        <p:txBody>
          <a:bodyPr/>
          <a:lstStyle/>
          <a:p>
            <a:r>
              <a:rPr lang="es-MX" dirty="0"/>
              <a:t>HARDWARE</a:t>
            </a:r>
          </a:p>
          <a:p>
            <a:pPr marL="114300" indent="0">
              <a:buNone/>
            </a:pPr>
            <a:r>
              <a:rPr lang="es-CO" dirty="0"/>
              <a:t>Dispositivos de hardware cuyas especificaciones y diagramas esquemáticos son de acceso público.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312E58-BE5C-41EC-90A5-89680BA65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FB9F92-F7A0-404F-AFAC-970121031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2" y="3895370"/>
            <a:ext cx="2633031" cy="3071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101D68-38F7-44C5-A910-CB42E3417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77" y="3528874"/>
            <a:ext cx="2773815" cy="10401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2E6FD6-CA9A-4CBE-96D7-75352A0F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993" y="1795518"/>
            <a:ext cx="336000" cy="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4D435A0-4B70-450D-9BA2-FB8038E9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043" y="1222744"/>
            <a:ext cx="3891300" cy="804480"/>
          </a:xfrm>
        </p:spPr>
        <p:txBody>
          <a:bodyPr/>
          <a:lstStyle/>
          <a:p>
            <a:r>
              <a:rPr lang="es-MX" dirty="0"/>
              <a:t>ARDUINO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6C884C-EDC3-4D88-95C7-BC5F189F76E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07450" y="2208213"/>
            <a:ext cx="336550" cy="72707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C15994-A1E6-4992-8009-476EF36E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106" y="2208213"/>
            <a:ext cx="2984205" cy="29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7B980AC-84CB-438F-AEC6-2AB46F963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9D7B5C9-9A47-4737-B2FA-409B0145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12" y="466100"/>
            <a:ext cx="1801257" cy="783364"/>
          </a:xfrm>
        </p:spPr>
        <p:txBody>
          <a:bodyPr/>
          <a:lstStyle/>
          <a:p>
            <a:r>
              <a:rPr lang="es-MX" dirty="0"/>
              <a:t>ARDUINO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46D5385-4A00-4ABA-B76C-4F06AD5C5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5029"/>
            <a:ext cx="5218648" cy="3180900"/>
          </a:xfrm>
        </p:spPr>
        <p:txBody>
          <a:bodyPr/>
          <a:lstStyle/>
          <a:p>
            <a:pPr algn="just"/>
            <a:r>
              <a:rPr lang="es-CO" sz="1600" dirty="0">
                <a:solidFill>
                  <a:schemeClr val="tx1"/>
                </a:solidFill>
              </a:rPr>
              <a:t>Plataforma de electrónica abierta para la creación de prototipos.</a:t>
            </a:r>
          </a:p>
          <a:p>
            <a:pPr algn="just"/>
            <a:endParaRPr lang="es-CO" sz="1600" dirty="0">
              <a:solidFill>
                <a:schemeClr val="tx1"/>
              </a:solidFill>
            </a:endParaRPr>
          </a:p>
          <a:p>
            <a:pPr algn="just"/>
            <a:r>
              <a:rPr lang="es-CO" sz="1600" dirty="0">
                <a:solidFill>
                  <a:schemeClr val="tx1"/>
                </a:solidFill>
              </a:rPr>
              <a:t>Es de bajo costo, flexible y fácil de usar.</a:t>
            </a:r>
          </a:p>
          <a:p>
            <a:pPr algn="just"/>
            <a:endParaRPr lang="es-CO" sz="1600" dirty="0">
              <a:solidFill>
                <a:schemeClr val="tx1"/>
              </a:solidFill>
            </a:endParaRPr>
          </a:p>
          <a:p>
            <a:pPr algn="just"/>
            <a:r>
              <a:rPr lang="es-CO" sz="1600" dirty="0">
                <a:solidFill>
                  <a:schemeClr val="tx1"/>
                </a:solidFill>
              </a:rPr>
              <a:t>Creada para artistas, diseñadores, aficionados y cualquier interesado en crear entornos u objetos interactivos. </a:t>
            </a:r>
          </a:p>
          <a:p>
            <a:pPr algn="just"/>
            <a:endParaRPr lang="es-ES" sz="1600" dirty="0">
              <a:solidFill>
                <a:schemeClr val="tx1"/>
              </a:solidFill>
            </a:endParaRPr>
          </a:p>
          <a:p>
            <a:r>
              <a:rPr lang="es-CO" sz="1600" dirty="0"/>
              <a:t>Lenguaje basado en </a:t>
            </a:r>
            <a:r>
              <a:rPr lang="es-CO" sz="1600" dirty="0" err="1"/>
              <a:t>Wiring</a:t>
            </a:r>
            <a:r>
              <a:rPr lang="es-CO" sz="1600" dirty="0"/>
              <a:t> / </a:t>
            </a:r>
            <a:r>
              <a:rPr lang="es-CO" sz="1600" dirty="0" err="1"/>
              <a:t>procesing</a:t>
            </a:r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3A9365-01A6-4380-A0E7-678F8204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4340" y="720666"/>
            <a:ext cx="4941713" cy="35003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5877B5-C372-4744-9943-EA5A972EA752}"/>
              </a:ext>
            </a:extLst>
          </p:cNvPr>
          <p:cNvSpPr txBox="1"/>
          <p:nvPr/>
        </p:nvSpPr>
        <p:spPr>
          <a:xfrm>
            <a:off x="1303562" y="4787824"/>
            <a:ext cx="483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Barlow Light" panose="020B0604020202020204" charset="0"/>
              </a:rPr>
              <a:t>Historia Arduino: https://arduinohistory.github.io/</a:t>
            </a:r>
          </a:p>
        </p:txBody>
      </p:sp>
    </p:spTree>
    <p:extLst>
      <p:ext uri="{BB962C8B-B14F-4D97-AF65-F5344CB8AC3E}">
        <p14:creationId xmlns:p14="http://schemas.microsoft.com/office/powerpoint/2010/main" val="2294982374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1313</Words>
  <Application>Microsoft Office PowerPoint</Application>
  <PresentationFormat>Presentación en pantalla (16:9)</PresentationFormat>
  <Paragraphs>449</Paragraphs>
  <Slides>55</Slides>
  <Notes>7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Barlow</vt:lpstr>
      <vt:lpstr>Miriam Libre</vt:lpstr>
      <vt:lpstr>Barlow Light</vt:lpstr>
      <vt:lpstr>Roderigo template</vt:lpstr>
      <vt:lpstr>CURSO DE ARDUINO</vt:lpstr>
      <vt:lpstr>CONTENIDO: MÓDULO 1</vt:lpstr>
      <vt:lpstr>COMPUTACIÓN FÍSICA</vt:lpstr>
      <vt:lpstr>COMPUTACIÓN FÍSICA</vt:lpstr>
      <vt:lpstr>MICROCONTROLADOR</vt:lpstr>
      <vt:lpstr>SOFTWARE Y HARDWARE LIBRE</vt:lpstr>
      <vt:lpstr>SOFTWARE Y HARDWARE LIBRE</vt:lpstr>
      <vt:lpstr>ARDUINO</vt:lpstr>
      <vt:lpstr>ARDUINO</vt:lpstr>
      <vt:lpstr>APLICACIONES</vt:lpstr>
      <vt:lpstr>ENTORNO DE DESARROLLO - IDE</vt:lpstr>
      <vt:lpstr>ENTORNO DE DESARROLLO - IDE</vt:lpstr>
      <vt:lpstr>ENTORNO DE DESARROLLO - IDE</vt:lpstr>
      <vt:lpstr>ENTORNO DE DESARROLLO - IDE</vt:lpstr>
      <vt:lpstr>ENTORNO DE DESARROLLO - IDE</vt:lpstr>
      <vt:lpstr>PLACAS DE ARDUINO</vt:lpstr>
      <vt:lpstr>SHIELDS DE ARDUINO</vt:lpstr>
      <vt:lpstr>ARDUINO UNO</vt:lpstr>
      <vt:lpstr>ARDUINO UNO</vt:lpstr>
      <vt:lpstr>ARDUINO UNO</vt:lpstr>
      <vt:lpstr>ARDUINO UNO</vt:lpstr>
      <vt:lpstr>LA PROGRAMACIÓN DE ARDUINO</vt:lpstr>
      <vt:lpstr>LA PROGRAMACIÓN DE ARDUINO</vt:lpstr>
      <vt:lpstr>Estructura de un código - IDE</vt:lpstr>
      <vt:lpstr>LA PROGRAMACIÓN DE ARDUINO</vt:lpstr>
      <vt:lpstr>Funciones principales en Arduino</vt:lpstr>
      <vt:lpstr>ACTIVIDADES</vt:lpstr>
      <vt:lpstr>EJEMPLO 1: Blink - ¡Hola mundo!</vt:lpstr>
      <vt:lpstr>Materiales Ej. 1</vt:lpstr>
      <vt:lpstr>EJEMPLO 1: Blink - hola mundo!</vt:lpstr>
      <vt:lpstr>EJEMPLO 1: Blink - ¡Hola mundo!</vt:lpstr>
      <vt:lpstr>Funciones principales en Arduino</vt:lpstr>
      <vt:lpstr>Estructuras</vt:lpstr>
      <vt:lpstr>EJEMPLO 2:</vt:lpstr>
      <vt:lpstr>Materiales Ej. 2</vt:lpstr>
      <vt:lpstr>EJEMPLO 2:</vt:lpstr>
      <vt:lpstr>EJEMPLO 2:</vt:lpstr>
      <vt:lpstr>EJEMPLO 3:</vt:lpstr>
      <vt:lpstr>Materiales Ej. 3</vt:lpstr>
      <vt:lpstr>EJEMPLO 3:</vt:lpstr>
      <vt:lpstr>EJEMPLO 3:</vt:lpstr>
      <vt:lpstr>EJEMPLO 3:</vt:lpstr>
      <vt:lpstr>EJEMPLO 4:</vt:lpstr>
      <vt:lpstr>Materiales Ej. 4</vt:lpstr>
      <vt:lpstr>EJEMPLO 4:</vt:lpstr>
      <vt:lpstr>EJEMPLO 4:</vt:lpstr>
      <vt:lpstr>EJEMPLO 5:</vt:lpstr>
      <vt:lpstr>Materiales Ej. 5</vt:lpstr>
      <vt:lpstr>EJEMPLO 5:</vt:lpstr>
      <vt:lpstr>EJEMPLO 5:</vt:lpstr>
      <vt:lpstr>EJEMPLO 5:</vt:lpstr>
      <vt:lpstr>LISTA DE MATERIALES MÓDULO 1</vt:lpstr>
      <vt:lpstr>GRACIAS!</vt:lpstr>
      <vt:lpstr>CRÉDITOS / REFERENCIAS</vt:lpstr>
      <vt:lpstr>LISTA DE ENLACES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ARDUINO</dc:title>
  <cp:lastModifiedBy>JULIAN ANDRES CASTRO PARDO</cp:lastModifiedBy>
  <cp:revision>35</cp:revision>
  <cp:lastPrinted>2020-06-26T19:15:36Z</cp:lastPrinted>
  <dcterms:modified xsi:type="dcterms:W3CDTF">2020-06-26T19:25:40Z</dcterms:modified>
</cp:coreProperties>
</file>